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62" r:id="rId14"/>
    <p:sldId id="263" r:id="rId15"/>
    <p:sldId id="277" r:id="rId16"/>
    <p:sldId id="278" r:id="rId17"/>
    <p:sldId id="279" r:id="rId18"/>
    <p:sldId id="280" r:id="rId19"/>
    <p:sldId id="287" r:id="rId20"/>
    <p:sldId id="281" r:id="rId21"/>
    <p:sldId id="282" r:id="rId22"/>
    <p:sldId id="283" r:id="rId23"/>
    <p:sldId id="288" r:id="rId24"/>
    <p:sldId id="284" r:id="rId25"/>
    <p:sldId id="28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 Kevin" initials="MK" lastIdx="1" clrIdx="0">
    <p:extLst>
      <p:ext uri="{19B8F6BF-5375-455C-9EA6-DF929625EA0E}">
        <p15:presenceInfo xmlns:p15="http://schemas.microsoft.com/office/powerpoint/2012/main" userId="55ed3f92b29333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74" autoAdjust="0"/>
    <p:restoredTop sz="95632" autoAdjust="0"/>
  </p:normalViewPr>
  <p:slideViewPr>
    <p:cSldViewPr snapToGrid="0" showGuides="1">
      <p:cViewPr varScale="1">
        <p:scale>
          <a:sx n="87" d="100"/>
          <a:sy n="87" d="100"/>
        </p:scale>
        <p:origin x="64" y="284"/>
      </p:cViewPr>
      <p:guideLst>
        <p:guide pos="393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19C566B-5383-41C0-95CD-656435C8DF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5" t="168" r="678"/>
          <a:stretch>
            <a:fillRect/>
          </a:stretch>
        </p:blipFill>
        <p:spPr>
          <a:xfrm>
            <a:off x="0" y="0"/>
            <a:ext cx="12192000" cy="6899421"/>
          </a:xfrm>
          <a:custGeom>
            <a:avLst/>
            <a:gdLst>
              <a:gd name="connsiteX0" fmla="*/ 0 w 12192000"/>
              <a:gd name="connsiteY0" fmla="*/ 0 h 6899421"/>
              <a:gd name="connsiteX1" fmla="*/ 12192000 w 12192000"/>
              <a:gd name="connsiteY1" fmla="*/ 0 h 6899421"/>
              <a:gd name="connsiteX2" fmla="*/ 12192000 w 12192000"/>
              <a:gd name="connsiteY2" fmla="*/ 6899421 h 6899421"/>
              <a:gd name="connsiteX3" fmla="*/ 0 w 12192000"/>
              <a:gd name="connsiteY3" fmla="*/ 6899421 h 6899421"/>
              <a:gd name="connsiteX4" fmla="*/ 0 w 12192000"/>
              <a:gd name="connsiteY4" fmla="*/ 0 h 689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99421">
                <a:moveTo>
                  <a:pt x="0" y="0"/>
                </a:moveTo>
                <a:lnTo>
                  <a:pt x="12192000" y="0"/>
                </a:lnTo>
                <a:lnTo>
                  <a:pt x="12192000" y="6899421"/>
                </a:lnTo>
                <a:lnTo>
                  <a:pt x="0" y="689942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2ADB7D-53AE-46A7-9BC5-EE23C37177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2359" y="1729557"/>
            <a:ext cx="7456054" cy="2999492"/>
          </a:xfrm>
          <a:prstGeom prst="rect">
            <a:avLst/>
          </a:prstGeom>
        </p:spPr>
      </p:pic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36654596-4D38-47CE-B3D7-F9BFBC918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5386" y="2985281"/>
            <a:ext cx="4014253" cy="7045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67ABF9FB-F78D-4092-87B8-193D623CF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5386" y="3936320"/>
            <a:ext cx="4014253" cy="559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0721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6DD1190-E110-41A9-9251-945DFBE53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72" t="11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237720"/>
              <a:gd name="connsiteY0" fmla="*/ 0 h 6858000"/>
              <a:gd name="connsiteX1" fmla="*/ 12237720 w 12237720"/>
              <a:gd name="connsiteY1" fmla="*/ 0 h 6858000"/>
              <a:gd name="connsiteX2" fmla="*/ 12237720 w 12237720"/>
              <a:gd name="connsiteY2" fmla="*/ 6858000 h 6858000"/>
              <a:gd name="connsiteX3" fmla="*/ 0 w 12237720"/>
              <a:gd name="connsiteY3" fmla="*/ 6858000 h 6858000"/>
              <a:gd name="connsiteX4" fmla="*/ 0 w 1223772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7720" h="6858000">
                <a:moveTo>
                  <a:pt x="0" y="0"/>
                </a:moveTo>
                <a:lnTo>
                  <a:pt x="12237720" y="0"/>
                </a:lnTo>
                <a:lnTo>
                  <a:pt x="1223772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ECF8AF-EF0C-4B94-9422-68D3EB528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544" y="2248648"/>
            <a:ext cx="190821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EA0E102-341D-4776-9ABD-A4C79DA7B5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5" t="168" r="678"/>
          <a:stretch>
            <a:fillRect/>
          </a:stretch>
        </p:blipFill>
        <p:spPr>
          <a:xfrm>
            <a:off x="0" y="0"/>
            <a:ext cx="12192000" cy="6899421"/>
          </a:xfrm>
          <a:custGeom>
            <a:avLst/>
            <a:gdLst>
              <a:gd name="connsiteX0" fmla="*/ 0 w 12192000"/>
              <a:gd name="connsiteY0" fmla="*/ 0 h 6899421"/>
              <a:gd name="connsiteX1" fmla="*/ 12192000 w 12192000"/>
              <a:gd name="connsiteY1" fmla="*/ 0 h 6899421"/>
              <a:gd name="connsiteX2" fmla="*/ 12192000 w 12192000"/>
              <a:gd name="connsiteY2" fmla="*/ 6899421 h 6899421"/>
              <a:gd name="connsiteX3" fmla="*/ 0 w 12192000"/>
              <a:gd name="connsiteY3" fmla="*/ 6899421 h 6899421"/>
              <a:gd name="connsiteX4" fmla="*/ 0 w 12192000"/>
              <a:gd name="connsiteY4" fmla="*/ 0 h 689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99421">
                <a:moveTo>
                  <a:pt x="0" y="0"/>
                </a:moveTo>
                <a:lnTo>
                  <a:pt x="12192000" y="0"/>
                </a:lnTo>
                <a:lnTo>
                  <a:pt x="12192000" y="6899421"/>
                </a:lnTo>
                <a:lnTo>
                  <a:pt x="0" y="689942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2E2AF2-63EA-4F6B-B313-5998E6E048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7922" y="1380969"/>
            <a:ext cx="9736156" cy="3511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723F7A-F6C4-4CF2-A94F-8714261A4717}"/>
              </a:ext>
            </a:extLst>
          </p:cNvPr>
          <p:cNvSpPr txBox="1"/>
          <p:nvPr userDrawn="1"/>
        </p:nvSpPr>
        <p:spPr>
          <a:xfrm>
            <a:off x="1655754" y="1513491"/>
            <a:ext cx="2168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4934EE76-036D-44EB-A8FA-05BD2CF7C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4161" y="1691653"/>
            <a:ext cx="1095178" cy="721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7">
            <a:extLst>
              <a:ext uri="{FF2B5EF4-FFF2-40B4-BE49-F238E27FC236}">
                <a16:creationId xmlns:a16="http://schemas.microsoft.com/office/drawing/2014/main" id="{84428B41-73F3-4A0D-8073-486F1E2325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3584" y="3311634"/>
            <a:ext cx="7614001" cy="891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34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89CBBA3-0D97-42F8-A21D-F21EAD7AD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73287" y="6260540"/>
            <a:ext cx="4718713" cy="5974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D53043-0B49-476B-8167-4A52161A28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9477" y="340682"/>
            <a:ext cx="621846" cy="8535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FF952D-BA17-401C-A8B5-77411737F0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82432" y="4974173"/>
            <a:ext cx="1109568" cy="1883827"/>
          </a:xfrm>
          <a:prstGeom prst="rect">
            <a:avLst/>
          </a:prstGeom>
        </p:spPr>
      </p:pic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256CA53E-805F-4AA2-B817-95ED9A8DE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1056" y="349894"/>
            <a:ext cx="10641467" cy="701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rgbClr val="333F50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C2138DA-9AF1-4A7D-880D-007D9D7833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2487" y="1566291"/>
            <a:ext cx="10642600" cy="44008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222A3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848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CAE348-0DBC-4166-B804-F8FF8A96F1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4569" y="206984"/>
            <a:ext cx="9022862" cy="644403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28F4EB-CCDB-41A3-B08A-1EFDD8C2B060}"/>
              </a:ext>
            </a:extLst>
          </p:cNvPr>
          <p:cNvSpPr/>
          <p:nvPr userDrawn="1"/>
        </p:nvSpPr>
        <p:spPr>
          <a:xfrm>
            <a:off x="0" y="-26397"/>
            <a:ext cx="12192000" cy="6884397"/>
          </a:xfrm>
          <a:prstGeom prst="rect">
            <a:avLst/>
          </a:prstGeom>
          <a:solidFill>
            <a:schemeClr val="tx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B341F2-E024-4D5C-96E3-3E4D09CBC418}"/>
              </a:ext>
            </a:extLst>
          </p:cNvPr>
          <p:cNvSpPr/>
          <p:nvPr userDrawn="1"/>
        </p:nvSpPr>
        <p:spPr>
          <a:xfrm>
            <a:off x="0" y="1712617"/>
            <a:ext cx="12192000" cy="2870791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48A9713-CE83-406B-BD0E-08B782DA4B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9037" y="2339968"/>
            <a:ext cx="9815062" cy="9749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defRPr>
            </a:lvl1pPr>
            <a:lvl2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79CFA881-A6FD-4DBA-B858-222C63529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9037" y="3690364"/>
            <a:ext cx="9813925" cy="3603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2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8B9CC3-6B8B-8744-0A2F-D9B7E0C2FC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543515"/>
            <a:ext cx="12190476" cy="55428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28F4EB-CCDB-41A3-B08A-1EFDD8C2B060}"/>
              </a:ext>
            </a:extLst>
          </p:cNvPr>
          <p:cNvSpPr/>
          <p:nvPr userDrawn="1"/>
        </p:nvSpPr>
        <p:spPr>
          <a:xfrm>
            <a:off x="-1524" y="-26397"/>
            <a:ext cx="12192000" cy="6884397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B341F2-E024-4D5C-96E3-3E4D09CBC418}"/>
              </a:ext>
            </a:extLst>
          </p:cNvPr>
          <p:cNvSpPr/>
          <p:nvPr userDrawn="1"/>
        </p:nvSpPr>
        <p:spPr>
          <a:xfrm>
            <a:off x="0" y="1712617"/>
            <a:ext cx="12192000" cy="2870791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48A9713-CE83-406B-BD0E-08B782DA4B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9037" y="2339968"/>
            <a:ext cx="9815062" cy="9749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defRPr>
            </a:lvl1pPr>
            <a:lvl2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79CFA881-A6FD-4DBA-B858-222C63529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9037" y="3690364"/>
            <a:ext cx="9813925" cy="3603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8025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不知道有什么用但蛮好看的口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0FD34D-6B0A-4FD2-BDC3-93E09366F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5835" y="5228021"/>
            <a:ext cx="4304149" cy="14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07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2C744E-49AB-4479-BD95-94C793C8EB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5" t="168" r="678"/>
          <a:stretch>
            <a:fillRect/>
          </a:stretch>
        </p:blipFill>
        <p:spPr>
          <a:xfrm>
            <a:off x="0" y="0"/>
            <a:ext cx="12192000" cy="6899421"/>
          </a:xfrm>
          <a:custGeom>
            <a:avLst/>
            <a:gdLst>
              <a:gd name="connsiteX0" fmla="*/ 0 w 12192000"/>
              <a:gd name="connsiteY0" fmla="*/ 0 h 6899421"/>
              <a:gd name="connsiteX1" fmla="*/ 12192000 w 12192000"/>
              <a:gd name="connsiteY1" fmla="*/ 0 h 6899421"/>
              <a:gd name="connsiteX2" fmla="*/ 12192000 w 12192000"/>
              <a:gd name="connsiteY2" fmla="*/ 6899421 h 6899421"/>
              <a:gd name="connsiteX3" fmla="*/ 0 w 12192000"/>
              <a:gd name="connsiteY3" fmla="*/ 6899421 h 6899421"/>
              <a:gd name="connsiteX4" fmla="*/ 0 w 12192000"/>
              <a:gd name="connsiteY4" fmla="*/ 0 h 689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99421">
                <a:moveTo>
                  <a:pt x="0" y="0"/>
                </a:moveTo>
                <a:lnTo>
                  <a:pt x="12192000" y="0"/>
                </a:lnTo>
                <a:lnTo>
                  <a:pt x="12192000" y="6899421"/>
                </a:lnTo>
                <a:lnTo>
                  <a:pt x="0" y="6899421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29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6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5" r:id="rId5"/>
    <p:sldLayoutId id="2147483657" r:id="rId6"/>
    <p:sldLayoutId id="2147483653" r:id="rId7"/>
    <p:sldLayoutId id="2147483656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45.gif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26EF44-68B8-409C-BE81-F55F889F5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1273" y="2733779"/>
            <a:ext cx="688641" cy="2053811"/>
          </a:xfrm>
          <a:ln w="28575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组内分流</a:t>
            </a:r>
            <a:endParaRPr lang="zh-CN" altLang="en-US" sz="3600" b="1" u="sng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48124D-EABC-C8C3-F620-4927DCC8B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04" y="1943910"/>
            <a:ext cx="3542489" cy="354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C8C760-183E-4EEA-92BB-453931EF5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RMUS (Sim2Real Challenge)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72C313-AA2E-BAFD-1D98-92DDA3079733}"/>
              </a:ext>
            </a:extLst>
          </p:cNvPr>
          <p:cNvSpPr txBox="1"/>
          <p:nvPr/>
        </p:nvSpPr>
        <p:spPr>
          <a:xfrm>
            <a:off x="2743200" y="5668420"/>
            <a:ext cx="181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RMUL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比赛场地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429B8E-83E9-1D8A-924F-B986291FC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7" t="5494" r="3003" b="3324"/>
          <a:stretch/>
        </p:blipFill>
        <p:spPr>
          <a:xfrm>
            <a:off x="327802" y="1550482"/>
            <a:ext cx="6933263" cy="41179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FE3C12-4DEE-B4AD-5558-30234D5D3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2" t="5663" r="6546" b="1890"/>
          <a:stretch/>
        </p:blipFill>
        <p:spPr>
          <a:xfrm>
            <a:off x="7878792" y="2340228"/>
            <a:ext cx="3140015" cy="29588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22E31A0-D385-8A4C-AE41-CECB968598BA}"/>
              </a:ext>
            </a:extLst>
          </p:cNvPr>
          <p:cNvSpPr txBox="1"/>
          <p:nvPr/>
        </p:nvSpPr>
        <p:spPr>
          <a:xfrm>
            <a:off x="8196531" y="5310184"/>
            <a:ext cx="250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RoboMaster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EP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机器人</a:t>
            </a:r>
          </a:p>
        </p:txBody>
      </p:sp>
    </p:spTree>
    <p:extLst>
      <p:ext uri="{BB962C8B-B14F-4D97-AF65-F5344CB8AC3E}">
        <p14:creationId xmlns:p14="http://schemas.microsoft.com/office/powerpoint/2010/main" val="28252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C8C760-183E-4EEA-92BB-453931EF5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无人飞行器智能感知技术竞赛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1D07D2-1FCA-B845-87DF-386C6497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99" y="1216325"/>
            <a:ext cx="10993724" cy="56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8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C8C760-183E-4EEA-92BB-453931EF5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无人飞行器智能感知技术竞赛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F0B285-8E24-296E-8082-1A4DFA11B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" t="3135" r="2682" b="1504"/>
          <a:stretch/>
        </p:blipFill>
        <p:spPr>
          <a:xfrm>
            <a:off x="6584723" y="3626930"/>
            <a:ext cx="5305246" cy="30278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F8B268-61E6-305B-5AF0-66C90199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56" y="1129518"/>
            <a:ext cx="4507933" cy="25120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DD2E43-304B-EC4C-3B79-2136EF153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56" y="3789223"/>
            <a:ext cx="5061210" cy="28512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68BB91-B852-9221-ABA7-26FC1AE9A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430" y="1038463"/>
            <a:ext cx="5054093" cy="25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CE303-47D4-400A-B480-DF8A6C7A5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565AC4-BC62-426E-9519-45ACF2E77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如何实现自主作战</a:t>
            </a:r>
          </a:p>
        </p:txBody>
      </p:sp>
    </p:spTree>
    <p:extLst>
      <p:ext uri="{BB962C8B-B14F-4D97-AF65-F5344CB8AC3E}">
        <p14:creationId xmlns:p14="http://schemas.microsoft.com/office/powerpoint/2010/main" val="39334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8D4C651-CF7A-C8A0-814E-A9821619C0CE}"/>
              </a:ext>
            </a:extLst>
          </p:cNvPr>
          <p:cNvSpPr txBox="1"/>
          <p:nvPr/>
        </p:nvSpPr>
        <p:spPr>
          <a:xfrm>
            <a:off x="295358" y="482683"/>
            <a:ext cx="457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如何实现自主作战</a:t>
            </a:r>
          </a:p>
        </p:txBody>
      </p:sp>
      <p:pic>
        <p:nvPicPr>
          <p:cNvPr id="11" name="Group 2">
            <a:extLst>
              <a:ext uri="{FF2B5EF4-FFF2-40B4-BE49-F238E27FC236}">
                <a16:creationId xmlns:a16="http://schemas.microsoft.com/office/drawing/2014/main" id="{25143C87-3A37-5B0D-9DB3-5ACF3991410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235" y="2640736"/>
            <a:ext cx="1768475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oup 5">
            <a:extLst>
              <a:ext uri="{FF2B5EF4-FFF2-40B4-BE49-F238E27FC236}">
                <a16:creationId xmlns:a16="http://schemas.microsoft.com/office/drawing/2014/main" id="{4D2B41D8-C2E1-D361-D757-70373D2DCDA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90" y="2629360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DA0E3D45-B9D9-703F-4376-46F0231A8D55}"/>
              </a:ext>
            </a:extLst>
          </p:cNvPr>
          <p:cNvSpPr/>
          <p:nvPr/>
        </p:nvSpPr>
        <p:spPr bwMode="auto">
          <a:xfrm>
            <a:off x="556785" y="2459761"/>
            <a:ext cx="1085850" cy="1087437"/>
          </a:xfrm>
          <a:custGeom>
            <a:avLst/>
            <a:gdLst>
              <a:gd name="T0" fmla="*/ 2147483646 w 494"/>
              <a:gd name="T1" fmla="*/ 2147483646 h 494"/>
              <a:gd name="T2" fmla="*/ 2147483646 w 494"/>
              <a:gd name="T3" fmla="*/ 2147483646 h 494"/>
              <a:gd name="T4" fmla="*/ 2147483646 w 494"/>
              <a:gd name="T5" fmla="*/ 2147483646 h 494"/>
              <a:gd name="T6" fmla="*/ 2147483646 w 494"/>
              <a:gd name="T7" fmla="*/ 2147483646 h 494"/>
              <a:gd name="T8" fmla="*/ 2147483646 w 494"/>
              <a:gd name="T9" fmla="*/ 2147483646 h 494"/>
              <a:gd name="T10" fmla="*/ 2147483646 w 494"/>
              <a:gd name="T11" fmla="*/ 2147483646 h 494"/>
              <a:gd name="T12" fmla="*/ 2147483646 w 494"/>
              <a:gd name="T13" fmla="*/ 2147483646 h 494"/>
              <a:gd name="T14" fmla="*/ 2147483646 w 494"/>
              <a:gd name="T15" fmla="*/ 2147483646 h 494"/>
              <a:gd name="T16" fmla="*/ 2147483646 w 494"/>
              <a:gd name="T17" fmla="*/ 2147483646 h 494"/>
              <a:gd name="T18" fmla="*/ 2147483646 w 494"/>
              <a:gd name="T19" fmla="*/ 2147483646 h 494"/>
              <a:gd name="T20" fmla="*/ 2147483646 w 494"/>
              <a:gd name="T21" fmla="*/ 2147483646 h 494"/>
              <a:gd name="T22" fmla="*/ 2147483646 w 494"/>
              <a:gd name="T23" fmla="*/ 2147483646 h 494"/>
              <a:gd name="T24" fmla="*/ 2147483646 w 494"/>
              <a:gd name="T25" fmla="*/ 2147483646 h 494"/>
              <a:gd name="T26" fmla="*/ 2147483646 w 494"/>
              <a:gd name="T27" fmla="*/ 2147483646 h 494"/>
              <a:gd name="T28" fmla="*/ 2147483646 w 494"/>
              <a:gd name="T29" fmla="*/ 2147483646 h 494"/>
              <a:gd name="T30" fmla="*/ 2147483646 w 494"/>
              <a:gd name="T31" fmla="*/ 2147483646 h 494"/>
              <a:gd name="T32" fmla="*/ 2147483646 w 494"/>
              <a:gd name="T33" fmla="*/ 2147483646 h 494"/>
              <a:gd name="T34" fmla="*/ 2147483646 w 494"/>
              <a:gd name="T35" fmla="*/ 2147483646 h 494"/>
              <a:gd name="T36" fmla="*/ 2147483646 w 494"/>
              <a:gd name="T37" fmla="*/ 2147483646 h 494"/>
              <a:gd name="T38" fmla="*/ 2147483646 w 494"/>
              <a:gd name="T39" fmla="*/ 2147483646 h 494"/>
              <a:gd name="T40" fmla="*/ 2147483646 w 494"/>
              <a:gd name="T41" fmla="*/ 2147483646 h 494"/>
              <a:gd name="T42" fmla="*/ 2147483646 w 494"/>
              <a:gd name="T43" fmla="*/ 2147483646 h 494"/>
              <a:gd name="T44" fmla="*/ 2147483646 w 494"/>
              <a:gd name="T45" fmla="*/ 2147483646 h 494"/>
              <a:gd name="T46" fmla="*/ 2147483646 w 494"/>
              <a:gd name="T47" fmla="*/ 2147483646 h 494"/>
              <a:gd name="T48" fmla="*/ 2147483646 w 494"/>
              <a:gd name="T49" fmla="*/ 2147483646 h 494"/>
              <a:gd name="T50" fmla="*/ 0 w 494"/>
              <a:gd name="T51" fmla="*/ 2147483646 h 494"/>
              <a:gd name="T52" fmla="*/ 0 w 494"/>
              <a:gd name="T53" fmla="*/ 2147483646 h 494"/>
              <a:gd name="T54" fmla="*/ 2147483646 w 494"/>
              <a:gd name="T55" fmla="*/ 2147483646 h 494"/>
              <a:gd name="T56" fmla="*/ 2147483646 w 494"/>
              <a:gd name="T57" fmla="*/ 2147483646 h 494"/>
              <a:gd name="T58" fmla="*/ 2147483646 w 494"/>
              <a:gd name="T59" fmla="*/ 2147483646 h 494"/>
              <a:gd name="T60" fmla="*/ 2147483646 w 494"/>
              <a:gd name="T61" fmla="*/ 2147483646 h 494"/>
              <a:gd name="T62" fmla="*/ 2147483646 w 494"/>
              <a:gd name="T63" fmla="*/ 2147483646 h 494"/>
              <a:gd name="T64" fmla="*/ 2147483646 w 494"/>
              <a:gd name="T65" fmla="*/ 2147483646 h 494"/>
              <a:gd name="T66" fmla="*/ 2147483646 w 494"/>
              <a:gd name="T67" fmla="*/ 2147483646 h 494"/>
              <a:gd name="T68" fmla="*/ 2147483646 w 494"/>
              <a:gd name="T69" fmla="*/ 2147483646 h 494"/>
              <a:gd name="T70" fmla="*/ 2147483646 w 494"/>
              <a:gd name="T71" fmla="*/ 2147483646 h 494"/>
              <a:gd name="T72" fmla="*/ 2147483646 w 494"/>
              <a:gd name="T73" fmla="*/ 2147483646 h 494"/>
              <a:gd name="T74" fmla="*/ 2147483646 w 494"/>
              <a:gd name="T75" fmla="*/ 2147483646 h 494"/>
              <a:gd name="T76" fmla="*/ 2147483646 w 494"/>
              <a:gd name="T77" fmla="*/ 2147483646 h 494"/>
              <a:gd name="T78" fmla="*/ 2147483646 w 494"/>
              <a:gd name="T79" fmla="*/ 2147483646 h 494"/>
              <a:gd name="T80" fmla="*/ 2147483646 w 494"/>
              <a:gd name="T81" fmla="*/ 2147483646 h 494"/>
              <a:gd name="T82" fmla="*/ 2147483646 w 494"/>
              <a:gd name="T83" fmla="*/ 2147483646 h 494"/>
              <a:gd name="T84" fmla="*/ 2147483646 w 494"/>
              <a:gd name="T85" fmla="*/ 2147483646 h 494"/>
              <a:gd name="T86" fmla="*/ 2147483646 w 494"/>
              <a:gd name="T87" fmla="*/ 2147483646 h 494"/>
              <a:gd name="T88" fmla="*/ 2147483646 w 494"/>
              <a:gd name="T89" fmla="*/ 2147483646 h 494"/>
              <a:gd name="T90" fmla="*/ 2147483646 w 494"/>
              <a:gd name="T91" fmla="*/ 2147483646 h 494"/>
              <a:gd name="T92" fmla="*/ 2147483646 w 494"/>
              <a:gd name="T93" fmla="*/ 2147483646 h 494"/>
              <a:gd name="T94" fmla="*/ 2147483646 w 494"/>
              <a:gd name="T95" fmla="*/ 2147483646 h 49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494" h="494">
                <a:moveTo>
                  <a:pt x="338" y="112"/>
                </a:moveTo>
                <a:cubicBezTo>
                  <a:pt x="380" y="75"/>
                  <a:pt x="433" y="44"/>
                  <a:pt x="494" y="26"/>
                </a:cubicBezTo>
                <a:cubicBezTo>
                  <a:pt x="494" y="26"/>
                  <a:pt x="494" y="26"/>
                  <a:pt x="494" y="26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33" y="7"/>
                  <a:pt x="366" y="0"/>
                  <a:pt x="296" y="8"/>
                </a:cubicBezTo>
                <a:cubicBezTo>
                  <a:pt x="296" y="8"/>
                  <a:pt x="305" y="13"/>
                  <a:pt x="313" y="18"/>
                </a:cubicBezTo>
                <a:cubicBezTo>
                  <a:pt x="321" y="23"/>
                  <a:pt x="329" y="28"/>
                  <a:pt x="329" y="28"/>
                </a:cubicBezTo>
                <a:cubicBezTo>
                  <a:pt x="329" y="28"/>
                  <a:pt x="328" y="28"/>
                  <a:pt x="327" y="29"/>
                </a:cubicBezTo>
                <a:cubicBezTo>
                  <a:pt x="325" y="29"/>
                  <a:pt x="323" y="30"/>
                  <a:pt x="321" y="31"/>
                </a:cubicBezTo>
                <a:cubicBezTo>
                  <a:pt x="315" y="34"/>
                  <a:pt x="307" y="36"/>
                  <a:pt x="298" y="40"/>
                </a:cubicBezTo>
                <a:cubicBezTo>
                  <a:pt x="296" y="42"/>
                  <a:pt x="293" y="43"/>
                  <a:pt x="290" y="44"/>
                </a:cubicBezTo>
                <a:cubicBezTo>
                  <a:pt x="286" y="46"/>
                  <a:pt x="282" y="48"/>
                  <a:pt x="278" y="50"/>
                </a:cubicBezTo>
                <a:cubicBezTo>
                  <a:pt x="274" y="52"/>
                  <a:pt x="270" y="54"/>
                  <a:pt x="266" y="56"/>
                </a:cubicBezTo>
                <a:cubicBezTo>
                  <a:pt x="257" y="60"/>
                  <a:pt x="249" y="65"/>
                  <a:pt x="240" y="70"/>
                </a:cubicBezTo>
                <a:cubicBezTo>
                  <a:pt x="236" y="72"/>
                  <a:pt x="232" y="75"/>
                  <a:pt x="228" y="78"/>
                </a:cubicBezTo>
                <a:cubicBezTo>
                  <a:pt x="223" y="81"/>
                  <a:pt x="219" y="83"/>
                  <a:pt x="215" y="86"/>
                </a:cubicBezTo>
                <a:cubicBezTo>
                  <a:pt x="207" y="92"/>
                  <a:pt x="198" y="98"/>
                  <a:pt x="190" y="105"/>
                </a:cubicBezTo>
                <a:cubicBezTo>
                  <a:pt x="186" y="108"/>
                  <a:pt x="181" y="111"/>
                  <a:pt x="177" y="115"/>
                </a:cubicBezTo>
                <a:cubicBezTo>
                  <a:pt x="173" y="118"/>
                  <a:pt x="169" y="122"/>
                  <a:pt x="165" y="125"/>
                </a:cubicBezTo>
                <a:cubicBezTo>
                  <a:pt x="149" y="140"/>
                  <a:pt x="133" y="155"/>
                  <a:pt x="119" y="172"/>
                </a:cubicBezTo>
                <a:cubicBezTo>
                  <a:pt x="91" y="205"/>
                  <a:pt x="67" y="242"/>
                  <a:pt x="49" y="279"/>
                </a:cubicBezTo>
                <a:cubicBezTo>
                  <a:pt x="31" y="316"/>
                  <a:pt x="19" y="353"/>
                  <a:pt x="12" y="385"/>
                </a:cubicBezTo>
                <a:cubicBezTo>
                  <a:pt x="5" y="417"/>
                  <a:pt x="2" y="445"/>
                  <a:pt x="1" y="464"/>
                </a:cubicBezTo>
                <a:cubicBezTo>
                  <a:pt x="0" y="473"/>
                  <a:pt x="0" y="481"/>
                  <a:pt x="0" y="486"/>
                </a:cubicBezTo>
                <a:cubicBezTo>
                  <a:pt x="0" y="491"/>
                  <a:pt x="0" y="494"/>
                  <a:pt x="0" y="494"/>
                </a:cubicBezTo>
                <a:cubicBezTo>
                  <a:pt x="51" y="494"/>
                  <a:pt x="51" y="494"/>
                  <a:pt x="51" y="494"/>
                </a:cubicBezTo>
                <a:cubicBezTo>
                  <a:pt x="51" y="494"/>
                  <a:pt x="51" y="491"/>
                  <a:pt x="51" y="487"/>
                </a:cubicBezTo>
                <a:cubicBezTo>
                  <a:pt x="51" y="482"/>
                  <a:pt x="51" y="475"/>
                  <a:pt x="52" y="467"/>
                </a:cubicBezTo>
                <a:cubicBezTo>
                  <a:pt x="53" y="450"/>
                  <a:pt x="55" y="425"/>
                  <a:pt x="62" y="396"/>
                </a:cubicBezTo>
                <a:cubicBezTo>
                  <a:pt x="68" y="368"/>
                  <a:pt x="79" y="335"/>
                  <a:pt x="95" y="302"/>
                </a:cubicBezTo>
                <a:cubicBezTo>
                  <a:pt x="111" y="269"/>
                  <a:pt x="132" y="235"/>
                  <a:pt x="158" y="205"/>
                </a:cubicBezTo>
                <a:cubicBezTo>
                  <a:pt x="171" y="190"/>
                  <a:pt x="185" y="177"/>
                  <a:pt x="199" y="164"/>
                </a:cubicBezTo>
                <a:cubicBezTo>
                  <a:pt x="203" y="160"/>
                  <a:pt x="206" y="157"/>
                  <a:pt x="210" y="154"/>
                </a:cubicBezTo>
                <a:cubicBezTo>
                  <a:pt x="213" y="151"/>
                  <a:pt x="217" y="148"/>
                  <a:pt x="221" y="145"/>
                </a:cubicBezTo>
                <a:cubicBezTo>
                  <a:pt x="228" y="139"/>
                  <a:pt x="236" y="134"/>
                  <a:pt x="244" y="128"/>
                </a:cubicBezTo>
                <a:cubicBezTo>
                  <a:pt x="247" y="126"/>
                  <a:pt x="251" y="123"/>
                  <a:pt x="255" y="121"/>
                </a:cubicBezTo>
                <a:cubicBezTo>
                  <a:pt x="259" y="119"/>
                  <a:pt x="263" y="116"/>
                  <a:pt x="266" y="114"/>
                </a:cubicBezTo>
                <a:cubicBezTo>
                  <a:pt x="274" y="110"/>
                  <a:pt x="281" y="105"/>
                  <a:pt x="289" y="101"/>
                </a:cubicBezTo>
                <a:cubicBezTo>
                  <a:pt x="293" y="99"/>
                  <a:pt x="297" y="97"/>
                  <a:pt x="300" y="95"/>
                </a:cubicBezTo>
                <a:cubicBezTo>
                  <a:pt x="304" y="94"/>
                  <a:pt x="308" y="92"/>
                  <a:pt x="311" y="90"/>
                </a:cubicBezTo>
                <a:cubicBezTo>
                  <a:pt x="314" y="89"/>
                  <a:pt x="316" y="88"/>
                  <a:pt x="318" y="87"/>
                </a:cubicBezTo>
                <a:cubicBezTo>
                  <a:pt x="327" y="84"/>
                  <a:pt x="334" y="81"/>
                  <a:pt x="338" y="79"/>
                </a:cubicBezTo>
                <a:cubicBezTo>
                  <a:pt x="341" y="78"/>
                  <a:pt x="343" y="77"/>
                  <a:pt x="344" y="77"/>
                </a:cubicBezTo>
                <a:cubicBezTo>
                  <a:pt x="345" y="77"/>
                  <a:pt x="346" y="76"/>
                  <a:pt x="346" y="76"/>
                </a:cubicBezTo>
                <a:cubicBezTo>
                  <a:pt x="346" y="76"/>
                  <a:pt x="344" y="85"/>
                  <a:pt x="342" y="94"/>
                </a:cubicBezTo>
                <a:cubicBezTo>
                  <a:pt x="340" y="103"/>
                  <a:pt x="338" y="112"/>
                  <a:pt x="338" y="112"/>
                </a:cubicBezTo>
                <a:close/>
              </a:path>
            </a:pathLst>
          </a:cu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DFD4B3CF-BEFE-DF19-655D-73D179475465}"/>
              </a:ext>
            </a:extLst>
          </p:cNvPr>
          <p:cNvSpPr/>
          <p:nvPr/>
        </p:nvSpPr>
        <p:spPr bwMode="auto">
          <a:xfrm>
            <a:off x="4655710" y="4655273"/>
            <a:ext cx="360363" cy="1257300"/>
          </a:xfrm>
          <a:custGeom>
            <a:avLst/>
            <a:gdLst>
              <a:gd name="T0" fmla="*/ 2147483646 w 163"/>
              <a:gd name="T1" fmla="*/ 2147483646 h 572"/>
              <a:gd name="T2" fmla="*/ 0 w 163"/>
              <a:gd name="T3" fmla="*/ 2147483646 h 572"/>
              <a:gd name="T4" fmla="*/ 0 w 163"/>
              <a:gd name="T5" fmla="*/ 2147483646 h 572"/>
              <a:gd name="T6" fmla="*/ 0 w 163"/>
              <a:gd name="T7" fmla="*/ 2147483646 h 572"/>
              <a:gd name="T8" fmla="*/ 0 w 163"/>
              <a:gd name="T9" fmla="*/ 2147483646 h 572"/>
              <a:gd name="T10" fmla="*/ 0 w 163"/>
              <a:gd name="T11" fmla="*/ 2147483646 h 572"/>
              <a:gd name="T12" fmla="*/ 2147483646 w 163"/>
              <a:gd name="T13" fmla="*/ 2147483646 h 572"/>
              <a:gd name="T14" fmla="*/ 2147483646 w 163"/>
              <a:gd name="T15" fmla="*/ 2147483646 h 572"/>
              <a:gd name="T16" fmla="*/ 2147483646 w 163"/>
              <a:gd name="T17" fmla="*/ 2147483646 h 572"/>
              <a:gd name="T18" fmla="*/ 2147483646 w 163"/>
              <a:gd name="T19" fmla="*/ 2147483646 h 572"/>
              <a:gd name="T20" fmla="*/ 2147483646 w 163"/>
              <a:gd name="T21" fmla="*/ 2147483646 h 572"/>
              <a:gd name="T22" fmla="*/ 2147483646 w 163"/>
              <a:gd name="T23" fmla="*/ 2147483646 h 572"/>
              <a:gd name="T24" fmla="*/ 2147483646 w 163"/>
              <a:gd name="T25" fmla="*/ 2147483646 h 572"/>
              <a:gd name="T26" fmla="*/ 2147483646 w 163"/>
              <a:gd name="T27" fmla="*/ 2147483646 h 572"/>
              <a:gd name="T28" fmla="*/ 2147483646 w 163"/>
              <a:gd name="T29" fmla="*/ 2147483646 h 572"/>
              <a:gd name="T30" fmla="*/ 2147483646 w 163"/>
              <a:gd name="T31" fmla="*/ 2147483646 h 572"/>
              <a:gd name="T32" fmla="*/ 2147483646 w 163"/>
              <a:gd name="T33" fmla="*/ 2147483646 h 572"/>
              <a:gd name="T34" fmla="*/ 2147483646 w 163"/>
              <a:gd name="T35" fmla="*/ 2147483646 h 572"/>
              <a:gd name="T36" fmla="*/ 2147483646 w 163"/>
              <a:gd name="T37" fmla="*/ 2147483646 h 572"/>
              <a:gd name="T38" fmla="*/ 2147483646 w 163"/>
              <a:gd name="T39" fmla="*/ 2147483646 h 572"/>
              <a:gd name="T40" fmla="*/ 2147483646 w 163"/>
              <a:gd name="T41" fmla="*/ 2147483646 h 572"/>
              <a:gd name="T42" fmla="*/ 2147483646 w 163"/>
              <a:gd name="T43" fmla="*/ 2147483646 h 572"/>
              <a:gd name="T44" fmla="*/ 2147483646 w 163"/>
              <a:gd name="T45" fmla="*/ 2147483646 h 572"/>
              <a:gd name="T46" fmla="*/ 2147483646 w 163"/>
              <a:gd name="T47" fmla="*/ 0 h 572"/>
              <a:gd name="T48" fmla="*/ 2147483646 w 163"/>
              <a:gd name="T49" fmla="*/ 2147483646 h 572"/>
              <a:gd name="T50" fmla="*/ 2147483646 w 163"/>
              <a:gd name="T51" fmla="*/ 2147483646 h 572"/>
              <a:gd name="T52" fmla="*/ 2147483646 w 163"/>
              <a:gd name="T53" fmla="*/ 2147483646 h 572"/>
              <a:gd name="T54" fmla="*/ 2147483646 w 163"/>
              <a:gd name="T55" fmla="*/ 2147483646 h 572"/>
              <a:gd name="T56" fmla="*/ 2147483646 w 163"/>
              <a:gd name="T57" fmla="*/ 2147483646 h 572"/>
              <a:gd name="T58" fmla="*/ 2147483646 w 163"/>
              <a:gd name="T59" fmla="*/ 2147483646 h 572"/>
              <a:gd name="T60" fmla="*/ 2147483646 w 163"/>
              <a:gd name="T61" fmla="*/ 2147483646 h 572"/>
              <a:gd name="T62" fmla="*/ 2147483646 w 163"/>
              <a:gd name="T63" fmla="*/ 2147483646 h 572"/>
              <a:gd name="T64" fmla="*/ 2147483646 w 163"/>
              <a:gd name="T65" fmla="*/ 2147483646 h 572"/>
              <a:gd name="T66" fmla="*/ 2147483646 w 163"/>
              <a:gd name="T67" fmla="*/ 2147483646 h 572"/>
              <a:gd name="T68" fmla="*/ 2147483646 w 163"/>
              <a:gd name="T69" fmla="*/ 2147483646 h 572"/>
              <a:gd name="T70" fmla="*/ 2147483646 w 163"/>
              <a:gd name="T71" fmla="*/ 2147483646 h 572"/>
              <a:gd name="T72" fmla="*/ 2147483646 w 163"/>
              <a:gd name="T73" fmla="*/ 2147483646 h 572"/>
              <a:gd name="T74" fmla="*/ 2147483646 w 163"/>
              <a:gd name="T75" fmla="*/ 2147483646 h 572"/>
              <a:gd name="T76" fmla="*/ 2147483646 w 163"/>
              <a:gd name="T77" fmla="*/ 2147483646 h 572"/>
              <a:gd name="T78" fmla="*/ 2147483646 w 163"/>
              <a:gd name="T79" fmla="*/ 2147483646 h 572"/>
              <a:gd name="T80" fmla="*/ 2147483646 w 163"/>
              <a:gd name="T81" fmla="*/ 2147483646 h 572"/>
              <a:gd name="T82" fmla="*/ 2147483646 w 163"/>
              <a:gd name="T83" fmla="*/ 2147483646 h 57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163" h="572">
                <a:moveTo>
                  <a:pt x="49" y="401"/>
                </a:moveTo>
                <a:cubicBezTo>
                  <a:pt x="45" y="457"/>
                  <a:pt x="29" y="516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55" y="543"/>
                  <a:pt x="108" y="500"/>
                  <a:pt x="152" y="445"/>
                </a:cubicBezTo>
                <a:cubicBezTo>
                  <a:pt x="152" y="445"/>
                  <a:pt x="142" y="448"/>
                  <a:pt x="133" y="450"/>
                </a:cubicBezTo>
                <a:cubicBezTo>
                  <a:pt x="123" y="452"/>
                  <a:pt x="114" y="454"/>
                  <a:pt x="114" y="454"/>
                </a:cubicBezTo>
                <a:cubicBezTo>
                  <a:pt x="114" y="454"/>
                  <a:pt x="116" y="451"/>
                  <a:pt x="118" y="446"/>
                </a:cubicBezTo>
                <a:cubicBezTo>
                  <a:pt x="121" y="440"/>
                  <a:pt x="124" y="433"/>
                  <a:pt x="128" y="423"/>
                </a:cubicBezTo>
                <a:cubicBezTo>
                  <a:pt x="128" y="422"/>
                  <a:pt x="129" y="421"/>
                  <a:pt x="129" y="420"/>
                </a:cubicBezTo>
                <a:cubicBezTo>
                  <a:pt x="130" y="418"/>
                  <a:pt x="130" y="417"/>
                  <a:pt x="131" y="416"/>
                </a:cubicBezTo>
                <a:cubicBezTo>
                  <a:pt x="133" y="409"/>
                  <a:pt x="135" y="403"/>
                  <a:pt x="137" y="396"/>
                </a:cubicBezTo>
                <a:cubicBezTo>
                  <a:pt x="140" y="389"/>
                  <a:pt x="142" y="382"/>
                  <a:pt x="144" y="375"/>
                </a:cubicBezTo>
                <a:cubicBezTo>
                  <a:pt x="145" y="371"/>
                  <a:pt x="146" y="368"/>
                  <a:pt x="147" y="364"/>
                </a:cubicBezTo>
                <a:cubicBezTo>
                  <a:pt x="148" y="360"/>
                  <a:pt x="149" y="356"/>
                  <a:pt x="150" y="353"/>
                </a:cubicBezTo>
                <a:cubicBezTo>
                  <a:pt x="153" y="337"/>
                  <a:pt x="156" y="321"/>
                  <a:pt x="158" y="305"/>
                </a:cubicBezTo>
                <a:cubicBezTo>
                  <a:pt x="160" y="289"/>
                  <a:pt x="162" y="272"/>
                  <a:pt x="162" y="256"/>
                </a:cubicBezTo>
                <a:cubicBezTo>
                  <a:pt x="163" y="222"/>
                  <a:pt x="161" y="189"/>
                  <a:pt x="155" y="158"/>
                </a:cubicBezTo>
                <a:cubicBezTo>
                  <a:pt x="150" y="127"/>
                  <a:pt x="142" y="99"/>
                  <a:pt x="134" y="76"/>
                </a:cubicBezTo>
                <a:cubicBezTo>
                  <a:pt x="125" y="52"/>
                  <a:pt x="117" y="33"/>
                  <a:pt x="110" y="20"/>
                </a:cubicBezTo>
                <a:cubicBezTo>
                  <a:pt x="107" y="14"/>
                  <a:pt x="104" y="9"/>
                  <a:pt x="102" y="5"/>
                </a:cubicBezTo>
                <a:cubicBezTo>
                  <a:pt x="101" y="2"/>
                  <a:pt x="100" y="0"/>
                  <a:pt x="100" y="0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5"/>
                  <a:pt x="56" y="26"/>
                  <a:pt x="58" y="30"/>
                </a:cubicBezTo>
                <a:cubicBezTo>
                  <a:pt x="59" y="33"/>
                  <a:pt x="62" y="37"/>
                  <a:pt x="65" y="43"/>
                </a:cubicBezTo>
                <a:cubicBezTo>
                  <a:pt x="70" y="55"/>
                  <a:pt x="78" y="72"/>
                  <a:pt x="86" y="93"/>
                </a:cubicBezTo>
                <a:cubicBezTo>
                  <a:pt x="101" y="135"/>
                  <a:pt x="113" y="194"/>
                  <a:pt x="111" y="254"/>
                </a:cubicBezTo>
                <a:cubicBezTo>
                  <a:pt x="111" y="269"/>
                  <a:pt x="109" y="284"/>
                  <a:pt x="108" y="299"/>
                </a:cubicBezTo>
                <a:cubicBezTo>
                  <a:pt x="106" y="313"/>
                  <a:pt x="103" y="327"/>
                  <a:pt x="100" y="341"/>
                </a:cubicBezTo>
                <a:cubicBezTo>
                  <a:pt x="99" y="344"/>
                  <a:pt x="98" y="348"/>
                  <a:pt x="98" y="351"/>
                </a:cubicBezTo>
                <a:cubicBezTo>
                  <a:pt x="97" y="354"/>
                  <a:pt x="96" y="358"/>
                  <a:pt x="95" y="361"/>
                </a:cubicBezTo>
                <a:cubicBezTo>
                  <a:pt x="93" y="368"/>
                  <a:pt x="91" y="374"/>
                  <a:pt x="89" y="380"/>
                </a:cubicBezTo>
                <a:cubicBezTo>
                  <a:pt x="87" y="386"/>
                  <a:pt x="85" y="392"/>
                  <a:pt x="83" y="397"/>
                </a:cubicBezTo>
                <a:cubicBezTo>
                  <a:pt x="82" y="399"/>
                  <a:pt x="82" y="400"/>
                  <a:pt x="81" y="401"/>
                </a:cubicBezTo>
                <a:cubicBezTo>
                  <a:pt x="81" y="402"/>
                  <a:pt x="81" y="403"/>
                  <a:pt x="80" y="405"/>
                </a:cubicBezTo>
                <a:cubicBezTo>
                  <a:pt x="77" y="413"/>
                  <a:pt x="74" y="420"/>
                  <a:pt x="72" y="424"/>
                </a:cubicBezTo>
                <a:cubicBezTo>
                  <a:pt x="69" y="429"/>
                  <a:pt x="68" y="432"/>
                  <a:pt x="68" y="432"/>
                </a:cubicBezTo>
                <a:cubicBezTo>
                  <a:pt x="68" y="432"/>
                  <a:pt x="64" y="424"/>
                  <a:pt x="59" y="416"/>
                </a:cubicBezTo>
                <a:cubicBezTo>
                  <a:pt x="56" y="413"/>
                  <a:pt x="54" y="409"/>
                  <a:pt x="52" y="406"/>
                </a:cubicBezTo>
                <a:cubicBezTo>
                  <a:pt x="50" y="403"/>
                  <a:pt x="49" y="401"/>
                  <a:pt x="49" y="401"/>
                </a:cubicBezTo>
                <a:close/>
              </a:path>
            </a:pathLst>
          </a:cu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5EEC3441-254D-1C20-D5AA-230893A8FA73}"/>
              </a:ext>
            </a:extLst>
          </p:cNvPr>
          <p:cNvSpPr/>
          <p:nvPr/>
        </p:nvSpPr>
        <p:spPr bwMode="auto">
          <a:xfrm>
            <a:off x="5085923" y="2782023"/>
            <a:ext cx="358775" cy="1263650"/>
          </a:xfrm>
          <a:custGeom>
            <a:avLst/>
            <a:gdLst>
              <a:gd name="T0" fmla="*/ 2147483646 w 163"/>
              <a:gd name="T1" fmla="*/ 2147483646 h 574"/>
              <a:gd name="T2" fmla="*/ 0 w 163"/>
              <a:gd name="T3" fmla="*/ 2147483646 h 574"/>
              <a:gd name="T4" fmla="*/ 0 w 163"/>
              <a:gd name="T5" fmla="*/ 0 h 574"/>
              <a:gd name="T6" fmla="*/ 0 w 163"/>
              <a:gd name="T7" fmla="*/ 0 h 574"/>
              <a:gd name="T8" fmla="*/ 0 w 163"/>
              <a:gd name="T9" fmla="*/ 0 h 574"/>
              <a:gd name="T10" fmla="*/ 0 w 163"/>
              <a:gd name="T11" fmla="*/ 2147483646 h 574"/>
              <a:gd name="T12" fmla="*/ 2147483646 w 163"/>
              <a:gd name="T13" fmla="*/ 2147483646 h 574"/>
              <a:gd name="T14" fmla="*/ 2147483646 w 163"/>
              <a:gd name="T15" fmla="*/ 2147483646 h 574"/>
              <a:gd name="T16" fmla="*/ 2147483646 w 163"/>
              <a:gd name="T17" fmla="*/ 2147483646 h 574"/>
              <a:gd name="T18" fmla="*/ 2147483646 w 163"/>
              <a:gd name="T19" fmla="*/ 2147483646 h 574"/>
              <a:gd name="T20" fmla="*/ 2147483646 w 163"/>
              <a:gd name="T21" fmla="*/ 2147483646 h 574"/>
              <a:gd name="T22" fmla="*/ 2147483646 w 163"/>
              <a:gd name="T23" fmla="*/ 2147483646 h 574"/>
              <a:gd name="T24" fmla="*/ 2147483646 w 163"/>
              <a:gd name="T25" fmla="*/ 2147483646 h 574"/>
              <a:gd name="T26" fmla="*/ 2147483646 w 163"/>
              <a:gd name="T27" fmla="*/ 2147483646 h 574"/>
              <a:gd name="T28" fmla="*/ 2147483646 w 163"/>
              <a:gd name="T29" fmla="*/ 2147483646 h 574"/>
              <a:gd name="T30" fmla="*/ 2147483646 w 163"/>
              <a:gd name="T31" fmla="*/ 2147483646 h 574"/>
              <a:gd name="T32" fmla="*/ 2147483646 w 163"/>
              <a:gd name="T33" fmla="*/ 2147483646 h 574"/>
              <a:gd name="T34" fmla="*/ 2147483646 w 163"/>
              <a:gd name="T35" fmla="*/ 2147483646 h 574"/>
              <a:gd name="T36" fmla="*/ 2147483646 w 163"/>
              <a:gd name="T37" fmla="*/ 2147483646 h 574"/>
              <a:gd name="T38" fmla="*/ 2147483646 w 163"/>
              <a:gd name="T39" fmla="*/ 2147483646 h 574"/>
              <a:gd name="T40" fmla="*/ 2147483646 w 163"/>
              <a:gd name="T41" fmla="*/ 2147483646 h 574"/>
              <a:gd name="T42" fmla="*/ 2147483646 w 163"/>
              <a:gd name="T43" fmla="*/ 2147483646 h 574"/>
              <a:gd name="T44" fmla="*/ 2147483646 w 163"/>
              <a:gd name="T45" fmla="*/ 2147483646 h 574"/>
              <a:gd name="T46" fmla="*/ 2147483646 w 163"/>
              <a:gd name="T47" fmla="*/ 2147483646 h 574"/>
              <a:gd name="T48" fmla="*/ 2147483646 w 163"/>
              <a:gd name="T49" fmla="*/ 2147483646 h 574"/>
              <a:gd name="T50" fmla="*/ 2147483646 w 163"/>
              <a:gd name="T51" fmla="*/ 2147483646 h 574"/>
              <a:gd name="T52" fmla="*/ 2147483646 w 163"/>
              <a:gd name="T53" fmla="*/ 2147483646 h 574"/>
              <a:gd name="T54" fmla="*/ 2147483646 w 163"/>
              <a:gd name="T55" fmla="*/ 2147483646 h 574"/>
              <a:gd name="T56" fmla="*/ 2147483646 w 163"/>
              <a:gd name="T57" fmla="*/ 2147483646 h 574"/>
              <a:gd name="T58" fmla="*/ 2147483646 w 163"/>
              <a:gd name="T59" fmla="*/ 2147483646 h 574"/>
              <a:gd name="T60" fmla="*/ 2147483646 w 163"/>
              <a:gd name="T61" fmla="*/ 2147483646 h 574"/>
              <a:gd name="T62" fmla="*/ 2147483646 w 163"/>
              <a:gd name="T63" fmla="*/ 2147483646 h 574"/>
              <a:gd name="T64" fmla="*/ 2147483646 w 163"/>
              <a:gd name="T65" fmla="*/ 2147483646 h 574"/>
              <a:gd name="T66" fmla="*/ 2147483646 w 163"/>
              <a:gd name="T67" fmla="*/ 2147483646 h 574"/>
              <a:gd name="T68" fmla="*/ 2147483646 w 163"/>
              <a:gd name="T69" fmla="*/ 2147483646 h 574"/>
              <a:gd name="T70" fmla="*/ 2147483646 w 163"/>
              <a:gd name="T71" fmla="*/ 2147483646 h 574"/>
              <a:gd name="T72" fmla="*/ 2147483646 w 163"/>
              <a:gd name="T73" fmla="*/ 2147483646 h 574"/>
              <a:gd name="T74" fmla="*/ 2147483646 w 163"/>
              <a:gd name="T75" fmla="*/ 2147483646 h 574"/>
              <a:gd name="T76" fmla="*/ 2147483646 w 163"/>
              <a:gd name="T77" fmla="*/ 2147483646 h 574"/>
              <a:gd name="T78" fmla="*/ 2147483646 w 163"/>
              <a:gd name="T79" fmla="*/ 2147483646 h 574"/>
              <a:gd name="T80" fmla="*/ 2147483646 w 163"/>
              <a:gd name="T81" fmla="*/ 2147483646 h 574"/>
              <a:gd name="T82" fmla="*/ 2147483646 w 163"/>
              <a:gd name="T83" fmla="*/ 2147483646 h 57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163" h="574">
                <a:moveTo>
                  <a:pt x="152" y="128"/>
                </a:moveTo>
                <a:cubicBezTo>
                  <a:pt x="109" y="73"/>
                  <a:pt x="56" y="3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29" y="56"/>
                  <a:pt x="46" y="115"/>
                  <a:pt x="49" y="171"/>
                </a:cubicBezTo>
                <a:cubicBezTo>
                  <a:pt x="49" y="171"/>
                  <a:pt x="54" y="164"/>
                  <a:pt x="59" y="156"/>
                </a:cubicBezTo>
                <a:cubicBezTo>
                  <a:pt x="64" y="149"/>
                  <a:pt x="68" y="141"/>
                  <a:pt x="68" y="141"/>
                </a:cubicBezTo>
                <a:cubicBezTo>
                  <a:pt x="68" y="141"/>
                  <a:pt x="70" y="143"/>
                  <a:pt x="72" y="148"/>
                </a:cubicBezTo>
                <a:cubicBezTo>
                  <a:pt x="74" y="153"/>
                  <a:pt x="77" y="160"/>
                  <a:pt x="80" y="168"/>
                </a:cubicBezTo>
                <a:cubicBezTo>
                  <a:pt x="81" y="169"/>
                  <a:pt x="81" y="170"/>
                  <a:pt x="82" y="171"/>
                </a:cubicBezTo>
                <a:cubicBezTo>
                  <a:pt x="82" y="172"/>
                  <a:pt x="83" y="174"/>
                  <a:pt x="83" y="175"/>
                </a:cubicBezTo>
                <a:cubicBezTo>
                  <a:pt x="85" y="181"/>
                  <a:pt x="87" y="186"/>
                  <a:pt x="89" y="193"/>
                </a:cubicBezTo>
                <a:cubicBezTo>
                  <a:pt x="91" y="199"/>
                  <a:pt x="93" y="205"/>
                  <a:pt x="95" y="212"/>
                </a:cubicBezTo>
                <a:cubicBezTo>
                  <a:pt x="96" y="215"/>
                  <a:pt x="97" y="218"/>
                  <a:pt x="98" y="221"/>
                </a:cubicBezTo>
                <a:cubicBezTo>
                  <a:pt x="99" y="225"/>
                  <a:pt x="99" y="228"/>
                  <a:pt x="100" y="232"/>
                </a:cubicBezTo>
                <a:cubicBezTo>
                  <a:pt x="103" y="245"/>
                  <a:pt x="106" y="260"/>
                  <a:pt x="108" y="274"/>
                </a:cubicBezTo>
                <a:cubicBezTo>
                  <a:pt x="110" y="289"/>
                  <a:pt x="111" y="304"/>
                  <a:pt x="111" y="319"/>
                </a:cubicBezTo>
                <a:cubicBezTo>
                  <a:pt x="114" y="379"/>
                  <a:pt x="101" y="438"/>
                  <a:pt x="86" y="481"/>
                </a:cubicBezTo>
                <a:cubicBezTo>
                  <a:pt x="78" y="502"/>
                  <a:pt x="70" y="519"/>
                  <a:pt x="64" y="530"/>
                </a:cubicBezTo>
                <a:cubicBezTo>
                  <a:pt x="62" y="536"/>
                  <a:pt x="59" y="541"/>
                  <a:pt x="57" y="544"/>
                </a:cubicBezTo>
                <a:cubicBezTo>
                  <a:pt x="56" y="547"/>
                  <a:pt x="55" y="549"/>
                  <a:pt x="55" y="549"/>
                </a:cubicBezTo>
                <a:cubicBezTo>
                  <a:pt x="99" y="574"/>
                  <a:pt x="99" y="574"/>
                  <a:pt x="99" y="574"/>
                </a:cubicBezTo>
                <a:cubicBezTo>
                  <a:pt x="99" y="574"/>
                  <a:pt x="100" y="572"/>
                  <a:pt x="102" y="568"/>
                </a:cubicBezTo>
                <a:cubicBezTo>
                  <a:pt x="104" y="565"/>
                  <a:pt x="107" y="560"/>
                  <a:pt x="110" y="553"/>
                </a:cubicBezTo>
                <a:cubicBezTo>
                  <a:pt x="116" y="540"/>
                  <a:pt x="125" y="521"/>
                  <a:pt x="134" y="498"/>
                </a:cubicBezTo>
                <a:cubicBezTo>
                  <a:pt x="142" y="474"/>
                  <a:pt x="150" y="446"/>
                  <a:pt x="155" y="415"/>
                </a:cubicBezTo>
                <a:cubicBezTo>
                  <a:pt x="158" y="400"/>
                  <a:pt x="160" y="384"/>
                  <a:pt x="161" y="367"/>
                </a:cubicBezTo>
                <a:cubicBezTo>
                  <a:pt x="162" y="351"/>
                  <a:pt x="163" y="334"/>
                  <a:pt x="162" y="317"/>
                </a:cubicBezTo>
                <a:cubicBezTo>
                  <a:pt x="162" y="301"/>
                  <a:pt x="160" y="284"/>
                  <a:pt x="158" y="268"/>
                </a:cubicBezTo>
                <a:cubicBezTo>
                  <a:pt x="156" y="251"/>
                  <a:pt x="153" y="236"/>
                  <a:pt x="150" y="220"/>
                </a:cubicBezTo>
                <a:cubicBezTo>
                  <a:pt x="149" y="216"/>
                  <a:pt x="148" y="213"/>
                  <a:pt x="147" y="209"/>
                </a:cubicBezTo>
                <a:cubicBezTo>
                  <a:pt x="146" y="205"/>
                  <a:pt x="145" y="202"/>
                  <a:pt x="144" y="198"/>
                </a:cubicBezTo>
                <a:cubicBezTo>
                  <a:pt x="142" y="191"/>
                  <a:pt x="140" y="184"/>
                  <a:pt x="138" y="177"/>
                </a:cubicBezTo>
                <a:cubicBezTo>
                  <a:pt x="136" y="170"/>
                  <a:pt x="133" y="163"/>
                  <a:pt x="131" y="157"/>
                </a:cubicBezTo>
                <a:cubicBezTo>
                  <a:pt x="130" y="156"/>
                  <a:pt x="130" y="154"/>
                  <a:pt x="129" y="153"/>
                </a:cubicBezTo>
                <a:cubicBezTo>
                  <a:pt x="129" y="152"/>
                  <a:pt x="128" y="150"/>
                  <a:pt x="128" y="149"/>
                </a:cubicBezTo>
                <a:cubicBezTo>
                  <a:pt x="124" y="140"/>
                  <a:pt x="121" y="132"/>
                  <a:pt x="118" y="127"/>
                </a:cubicBezTo>
                <a:cubicBezTo>
                  <a:pt x="116" y="122"/>
                  <a:pt x="114" y="119"/>
                  <a:pt x="114" y="119"/>
                </a:cubicBezTo>
                <a:cubicBezTo>
                  <a:pt x="114" y="119"/>
                  <a:pt x="124" y="121"/>
                  <a:pt x="133" y="123"/>
                </a:cubicBezTo>
                <a:cubicBezTo>
                  <a:pt x="143" y="125"/>
                  <a:pt x="152" y="128"/>
                  <a:pt x="152" y="128"/>
                </a:cubicBezTo>
                <a:close/>
              </a:path>
            </a:pathLst>
          </a:cu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pic>
        <p:nvPicPr>
          <p:cNvPr id="16" name="Group 11">
            <a:extLst>
              <a:ext uri="{FF2B5EF4-FFF2-40B4-BE49-F238E27FC236}">
                <a16:creationId xmlns:a16="http://schemas.microsoft.com/office/drawing/2014/main" id="{60EC62CC-3993-5948-5F96-E5AFEA9B20F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41" y="4304300"/>
            <a:ext cx="1719262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5145D23-DBCB-4662-9D94-561A54C68772}"/>
              </a:ext>
            </a:extLst>
          </p:cNvPr>
          <p:cNvSpPr txBox="1"/>
          <p:nvPr/>
        </p:nvSpPr>
        <p:spPr>
          <a:xfrm>
            <a:off x="1784555" y="352735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a typeface="印品黑体" panose="00000500000000000000"/>
              </a:rPr>
              <a:t>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9153BD-3B24-AF0B-5064-675DDBC2D768}"/>
              </a:ext>
            </a:extLst>
          </p:cNvPr>
          <p:cNvSpPr txBox="1"/>
          <p:nvPr/>
        </p:nvSpPr>
        <p:spPr>
          <a:xfrm>
            <a:off x="3953139" y="3179037"/>
            <a:ext cx="844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prstClr val="white"/>
                </a:solidFill>
                <a:latin typeface="Calibri" panose="020F0502020204030204"/>
                <a:ea typeface="印品黑体" panose="00000500000000000000"/>
              </a:rPr>
              <a:t>防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印品黑体" panose="00000500000000000000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D9736F-5145-847B-5A5A-8D870206A780}"/>
              </a:ext>
            </a:extLst>
          </p:cNvPr>
          <p:cNvSpPr txBox="1"/>
          <p:nvPr/>
        </p:nvSpPr>
        <p:spPr>
          <a:xfrm>
            <a:off x="3527455" y="4847325"/>
            <a:ext cx="763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Calibri" panose="020F0502020204030204"/>
                <a:ea typeface="印品黑体" panose="00000500000000000000"/>
              </a:rPr>
              <a:t>攻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印品黑体" panose="00000500000000000000"/>
              <a:cs typeface="+mn-cs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8112137E-3C55-DB61-4C0B-6BF903FF3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7339" y="2091040"/>
            <a:ext cx="26826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印品黑体" panose="00000500000000000000"/>
              </a:rPr>
              <a:t>做什么？</a:t>
            </a:r>
            <a:endParaRPr lang="id-ID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印品黑体" panose="00000500000000000000"/>
            </a:endParaRPr>
          </a:p>
        </p:txBody>
      </p:sp>
      <p:pic>
        <p:nvPicPr>
          <p:cNvPr id="25" name="Group 35">
            <a:extLst>
              <a:ext uri="{FF2B5EF4-FFF2-40B4-BE49-F238E27FC236}">
                <a16:creationId xmlns:a16="http://schemas.microsoft.com/office/drawing/2014/main" id="{FCA7AA14-16AF-04E0-8B63-4FEE98F8FE5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94" y="2178323"/>
            <a:ext cx="4810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箭头: 右 25">
            <a:extLst>
              <a:ext uri="{FF2B5EF4-FFF2-40B4-BE49-F238E27FC236}">
                <a16:creationId xmlns:a16="http://schemas.microsoft.com/office/drawing/2014/main" id="{8102FB1C-CCC6-B262-DD3F-58440D65E7D3}"/>
              </a:ext>
            </a:extLst>
          </p:cNvPr>
          <p:cNvSpPr/>
          <p:nvPr/>
        </p:nvSpPr>
        <p:spPr>
          <a:xfrm>
            <a:off x="8948981" y="2265184"/>
            <a:ext cx="890954" cy="37555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rgbClr val="9D90A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6293C747-A4AC-F8FE-B353-077A73972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9969" y="2099017"/>
            <a:ext cx="269341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印品黑体" panose="00000500000000000000"/>
              </a:rPr>
              <a:t>决策</a:t>
            </a:r>
            <a:endParaRPr lang="id-ID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印品黑体" panose="0000050000000000000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1CD680E-CB49-C071-E6B7-31734AE705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14" r="4733"/>
          <a:stretch/>
        </p:blipFill>
        <p:spPr>
          <a:xfrm>
            <a:off x="6096000" y="2993329"/>
            <a:ext cx="5319376" cy="28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18" grpId="0"/>
      <p:bldP spid="19" grpId="0"/>
      <p:bldP spid="24" grpId="0"/>
      <p:bldP spid="26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8D4C651-CF7A-C8A0-814E-A9821619C0CE}"/>
              </a:ext>
            </a:extLst>
          </p:cNvPr>
          <p:cNvSpPr txBox="1"/>
          <p:nvPr/>
        </p:nvSpPr>
        <p:spPr>
          <a:xfrm>
            <a:off x="295358" y="482683"/>
            <a:ext cx="457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如何实现自主作战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4EC90B-93FA-8321-BFE7-6A1993979B4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9948" y="1407921"/>
            <a:ext cx="8138865" cy="5870957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27A9DF9-2464-FD64-616E-0395B251E760}"/>
              </a:ext>
            </a:extLst>
          </p:cNvPr>
          <p:cNvSpPr/>
          <p:nvPr/>
        </p:nvSpPr>
        <p:spPr>
          <a:xfrm>
            <a:off x="2592117" y="3090847"/>
            <a:ext cx="1290944" cy="12864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041275-CED4-8DD0-9ED2-30F006A0E389}"/>
              </a:ext>
            </a:extLst>
          </p:cNvPr>
          <p:cNvSpPr txBox="1"/>
          <p:nvPr/>
        </p:nvSpPr>
        <p:spPr>
          <a:xfrm>
            <a:off x="2769820" y="3309822"/>
            <a:ext cx="930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印品黑体" panose="00000500000000000000"/>
              </a:rPr>
              <a:t>跑</a:t>
            </a:r>
          </a:p>
        </p:txBody>
      </p:sp>
      <p:pic>
        <p:nvPicPr>
          <p:cNvPr id="5" name="Group 11">
            <a:extLst>
              <a:ext uri="{FF2B5EF4-FFF2-40B4-BE49-F238E27FC236}">
                <a16:creationId xmlns:a16="http://schemas.microsoft.com/office/drawing/2014/main" id="{CC1ADFFE-B1A7-A8D9-7229-07601FE2E6D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6294">
            <a:off x="4050874" y="2443190"/>
            <a:ext cx="848067" cy="84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CC745D0-F1DB-90A7-2BBA-98E9B8C3EBC3}"/>
              </a:ext>
            </a:extLst>
          </p:cNvPr>
          <p:cNvSpPr/>
          <p:nvPr/>
        </p:nvSpPr>
        <p:spPr>
          <a:xfrm>
            <a:off x="2326954" y="2788592"/>
            <a:ext cx="1820849" cy="1890942"/>
          </a:xfrm>
          <a:prstGeom prst="ellipse">
            <a:avLst/>
          </a:prstGeom>
          <a:solidFill>
            <a:schemeClr val="tx1">
              <a:lumMod val="50000"/>
              <a:lumOff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E0BFCAA-1234-8E66-75AE-487BE999BEFF}"/>
              </a:ext>
            </a:extLst>
          </p:cNvPr>
          <p:cNvSpPr/>
          <p:nvPr/>
        </p:nvSpPr>
        <p:spPr>
          <a:xfrm>
            <a:off x="2052284" y="2562183"/>
            <a:ext cx="2370189" cy="2334107"/>
          </a:xfrm>
          <a:prstGeom prst="ellipse">
            <a:avLst/>
          </a:prstGeom>
          <a:noFill/>
          <a:ln w="3175">
            <a:solidFill>
              <a:srgbClr val="414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Group 75">
            <a:extLst>
              <a:ext uri="{FF2B5EF4-FFF2-40B4-BE49-F238E27FC236}">
                <a16:creationId xmlns:a16="http://schemas.microsoft.com/office/drawing/2014/main" id="{E947EDB1-F394-01FC-E9B6-50A39DB9B46F}"/>
              </a:ext>
            </a:extLst>
          </p:cNvPr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290" y="3894791"/>
            <a:ext cx="352594" cy="30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oup 11">
            <a:extLst>
              <a:ext uri="{FF2B5EF4-FFF2-40B4-BE49-F238E27FC236}">
                <a16:creationId xmlns:a16="http://schemas.microsoft.com/office/drawing/2014/main" id="{965C4401-22CB-73A8-CF9B-422B0B168A7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19664">
            <a:off x="1602494" y="2461380"/>
            <a:ext cx="951378" cy="65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oup 11">
            <a:extLst>
              <a:ext uri="{FF2B5EF4-FFF2-40B4-BE49-F238E27FC236}">
                <a16:creationId xmlns:a16="http://schemas.microsoft.com/office/drawing/2014/main" id="{52DAD305-FB44-BB4A-D58C-D34E0290E07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5127" flipH="1" flipV="1">
            <a:off x="1699657" y="4157694"/>
            <a:ext cx="872404" cy="10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oup 11">
            <a:extLst>
              <a:ext uri="{FF2B5EF4-FFF2-40B4-BE49-F238E27FC236}">
                <a16:creationId xmlns:a16="http://schemas.microsoft.com/office/drawing/2014/main" id="{A4A1F5BD-D4B2-EC05-F960-A86D8C432F2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3601">
            <a:off x="3886755" y="4413688"/>
            <a:ext cx="951378" cy="65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1A20BE5-C4EA-857E-47DE-7DAA290B32B9}"/>
              </a:ext>
            </a:extLst>
          </p:cNvPr>
          <p:cNvSpPr txBox="1"/>
          <p:nvPr/>
        </p:nvSpPr>
        <p:spPr>
          <a:xfrm>
            <a:off x="945191" y="1895003"/>
            <a:ext cx="1102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我在哪？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6864B75-2CF1-D6C7-9F19-01D3D0F507E7}"/>
              </a:ext>
            </a:extLst>
          </p:cNvPr>
          <p:cNvSpPr txBox="1"/>
          <p:nvPr/>
        </p:nvSpPr>
        <p:spPr>
          <a:xfrm>
            <a:off x="4662893" y="2586441"/>
            <a:ext cx="152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要去哪？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A6C66B-5CB3-A183-F93F-3F1AF563E0A9}"/>
              </a:ext>
            </a:extLst>
          </p:cNvPr>
          <p:cNvSpPr txBox="1"/>
          <p:nvPr/>
        </p:nvSpPr>
        <p:spPr>
          <a:xfrm>
            <a:off x="4449367" y="5273086"/>
            <a:ext cx="1076109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怎么去？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5150F42-B1C7-285C-1F30-F0E8146A68BA}"/>
              </a:ext>
            </a:extLst>
          </p:cNvPr>
          <p:cNvSpPr txBox="1"/>
          <p:nvPr/>
        </p:nvSpPr>
        <p:spPr>
          <a:xfrm>
            <a:off x="432210" y="5065561"/>
            <a:ext cx="1130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怎么跑</a:t>
            </a:r>
            <a:r>
              <a: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23D92BF-5885-4645-EF5B-8E29709C036C}"/>
              </a:ext>
            </a:extLst>
          </p:cNvPr>
          <p:cNvGrpSpPr/>
          <p:nvPr/>
        </p:nvGrpSpPr>
        <p:grpSpPr>
          <a:xfrm rot="5400000">
            <a:off x="2206037" y="1498566"/>
            <a:ext cx="594066" cy="1183696"/>
            <a:chOff x="6692675" y="873913"/>
            <a:chExt cx="792088" cy="8951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" name="流程图: 联系 43">
              <a:extLst>
                <a:ext uri="{FF2B5EF4-FFF2-40B4-BE49-F238E27FC236}">
                  <a16:creationId xmlns:a16="http://schemas.microsoft.com/office/drawing/2014/main" id="{DAF567A1-A2D3-486C-8A14-C59DA5D45ED8}"/>
                </a:ext>
              </a:extLst>
            </p:cNvPr>
            <p:cNvSpPr/>
            <p:nvPr/>
          </p:nvSpPr>
          <p:spPr>
            <a:xfrm>
              <a:off x="6692675" y="873913"/>
              <a:ext cx="792088" cy="792088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6A435C09-78D2-6A0B-F40E-7681D1E114A8}"/>
                </a:ext>
              </a:extLst>
            </p:cNvPr>
            <p:cNvSpPr/>
            <p:nvPr/>
          </p:nvSpPr>
          <p:spPr>
            <a:xfrm rot="11236714">
              <a:off x="6978736" y="1601169"/>
              <a:ext cx="216024" cy="1678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462D64F5-BE0A-FE4C-6A96-F90BD0310B6A}"/>
              </a:ext>
            </a:extLst>
          </p:cNvPr>
          <p:cNvSpPr txBox="1"/>
          <p:nvPr/>
        </p:nvSpPr>
        <p:spPr>
          <a:xfrm>
            <a:off x="2235639" y="19027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a typeface="印品黑体" panose="00000500000000000000"/>
              </a:rPr>
              <a:t>定位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D59C11-6A04-B178-31E9-7F2EEFAB9386}"/>
              </a:ext>
            </a:extLst>
          </p:cNvPr>
          <p:cNvGrpSpPr/>
          <p:nvPr/>
        </p:nvGrpSpPr>
        <p:grpSpPr>
          <a:xfrm rot="5246627">
            <a:off x="6630818" y="2118732"/>
            <a:ext cx="594066" cy="1183696"/>
            <a:chOff x="6692675" y="873913"/>
            <a:chExt cx="792088" cy="8951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6" name="流程图: 联系 43">
              <a:extLst>
                <a:ext uri="{FF2B5EF4-FFF2-40B4-BE49-F238E27FC236}">
                  <a16:creationId xmlns:a16="http://schemas.microsoft.com/office/drawing/2014/main" id="{3575659B-7937-37D1-941D-F0E3CE6A01BA}"/>
                </a:ext>
              </a:extLst>
            </p:cNvPr>
            <p:cNvSpPr/>
            <p:nvPr/>
          </p:nvSpPr>
          <p:spPr>
            <a:xfrm>
              <a:off x="6692675" y="873913"/>
              <a:ext cx="792088" cy="792088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C085C2FC-A16E-A8ED-51F1-A436F3C7AC3F}"/>
                </a:ext>
              </a:extLst>
            </p:cNvPr>
            <p:cNvSpPr/>
            <p:nvPr/>
          </p:nvSpPr>
          <p:spPr>
            <a:xfrm rot="11236714">
              <a:off x="6978736" y="1601169"/>
              <a:ext cx="216024" cy="1678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EA8176A9-D8C9-BE40-1A70-52EE91FFEB1A}"/>
              </a:ext>
            </a:extLst>
          </p:cNvPr>
          <p:cNvSpPr txBox="1"/>
          <p:nvPr/>
        </p:nvSpPr>
        <p:spPr>
          <a:xfrm>
            <a:off x="6635357" y="25134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a typeface="印品黑体" panose="00000500000000000000"/>
              </a:rPr>
              <a:t>决策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012899F-4F44-BAC3-1122-AC8E22839B23}"/>
              </a:ext>
            </a:extLst>
          </p:cNvPr>
          <p:cNvGrpSpPr/>
          <p:nvPr/>
        </p:nvGrpSpPr>
        <p:grpSpPr>
          <a:xfrm rot="5226502">
            <a:off x="5735844" y="4857320"/>
            <a:ext cx="594066" cy="1183696"/>
            <a:chOff x="6692675" y="873913"/>
            <a:chExt cx="792088" cy="8951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0" name="流程图: 联系 43">
              <a:extLst>
                <a:ext uri="{FF2B5EF4-FFF2-40B4-BE49-F238E27FC236}">
                  <a16:creationId xmlns:a16="http://schemas.microsoft.com/office/drawing/2014/main" id="{A552CDCE-09B3-1F93-6EFF-7D5DCADAEA30}"/>
                </a:ext>
              </a:extLst>
            </p:cNvPr>
            <p:cNvSpPr/>
            <p:nvPr/>
          </p:nvSpPr>
          <p:spPr>
            <a:xfrm>
              <a:off x="6692675" y="873913"/>
              <a:ext cx="792088" cy="792088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等腰三角形 40">
              <a:extLst>
                <a:ext uri="{FF2B5EF4-FFF2-40B4-BE49-F238E27FC236}">
                  <a16:creationId xmlns:a16="http://schemas.microsoft.com/office/drawing/2014/main" id="{9CE4D56C-C95D-F051-E1FD-F387A91BC4E3}"/>
                </a:ext>
              </a:extLst>
            </p:cNvPr>
            <p:cNvSpPr/>
            <p:nvPr/>
          </p:nvSpPr>
          <p:spPr>
            <a:xfrm rot="11236714">
              <a:off x="6978736" y="1601169"/>
              <a:ext cx="216024" cy="16784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75B2BE33-45B4-171B-67C3-7726E154D1AE}"/>
              </a:ext>
            </a:extLst>
          </p:cNvPr>
          <p:cNvSpPr txBox="1"/>
          <p:nvPr/>
        </p:nvSpPr>
        <p:spPr>
          <a:xfrm>
            <a:off x="5565283" y="5271794"/>
            <a:ext cx="120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a typeface="印品黑体" panose="00000500000000000000"/>
              </a:rPr>
              <a:t>路径规划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1115F38-FD9C-F873-4CAF-B7C643286582}"/>
              </a:ext>
            </a:extLst>
          </p:cNvPr>
          <p:cNvGrpSpPr/>
          <p:nvPr/>
        </p:nvGrpSpPr>
        <p:grpSpPr>
          <a:xfrm>
            <a:off x="1481123" y="5030378"/>
            <a:ext cx="1183696" cy="575565"/>
            <a:chOff x="1766415" y="4121055"/>
            <a:chExt cx="1183696" cy="575565"/>
          </a:xfrm>
        </p:grpSpPr>
        <p:sp>
          <p:nvSpPr>
            <p:cNvPr id="44" name="流程图: 联系 43">
              <a:extLst>
                <a:ext uri="{FF2B5EF4-FFF2-40B4-BE49-F238E27FC236}">
                  <a16:creationId xmlns:a16="http://schemas.microsoft.com/office/drawing/2014/main" id="{EAF64FC7-3CF1-35B8-3299-B5829B537D7E}"/>
                </a:ext>
              </a:extLst>
            </p:cNvPr>
            <p:cNvSpPr/>
            <p:nvPr/>
          </p:nvSpPr>
          <p:spPr>
            <a:xfrm rot="5400000">
              <a:off x="2138593" y="3885102"/>
              <a:ext cx="575565" cy="1047471"/>
            </a:xfrm>
            <a:prstGeom prst="flowChartConnector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A5280380-9540-15C0-E284-26D702E585F9}"/>
                </a:ext>
              </a:extLst>
            </p:cNvPr>
            <p:cNvSpPr/>
            <p:nvPr/>
          </p:nvSpPr>
          <p:spPr>
            <a:xfrm rot="16636714">
              <a:off x="1798909" y="4296426"/>
              <a:ext cx="156972" cy="22196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BF3B217A-9EBA-3CAA-702E-04C1FD014074}"/>
              </a:ext>
            </a:extLst>
          </p:cNvPr>
          <p:cNvSpPr txBox="1"/>
          <p:nvPr/>
        </p:nvSpPr>
        <p:spPr>
          <a:xfrm>
            <a:off x="1779553" y="5137140"/>
            <a:ext cx="120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a typeface="印品黑体" panose="00000500000000000000"/>
              </a:rPr>
              <a:t>电控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5189CC1-43CD-50D3-73F5-F26EA8C1E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955" y="3083508"/>
            <a:ext cx="483319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9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9" grpId="0"/>
      <p:bldP spid="30" grpId="0"/>
      <p:bldP spid="34" grpId="0"/>
      <p:bldP spid="38" grpId="0"/>
      <p:bldP spid="42" grpId="0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8D4C651-CF7A-C8A0-814E-A9821619C0CE}"/>
              </a:ext>
            </a:extLst>
          </p:cNvPr>
          <p:cNvSpPr txBox="1"/>
          <p:nvPr/>
        </p:nvSpPr>
        <p:spPr>
          <a:xfrm>
            <a:off x="295358" y="482683"/>
            <a:ext cx="457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如何实现自主作战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16C9151-B7BA-836F-FF56-FBB6B96EF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62"/>
          <a:stretch>
            <a:fillRect/>
          </a:stretch>
        </p:blipFill>
        <p:spPr>
          <a:xfrm>
            <a:off x="588601" y="1482933"/>
            <a:ext cx="4238657" cy="4714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F295EF6-9F94-DA0B-6113-1124A6433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87" y="1299791"/>
            <a:ext cx="5324997" cy="3660936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41DF34C5-78D9-9A4C-7A3A-974D231483D2}"/>
              </a:ext>
            </a:extLst>
          </p:cNvPr>
          <p:cNvSpPr txBox="1"/>
          <p:nvPr/>
        </p:nvSpPr>
        <p:spPr>
          <a:xfrm>
            <a:off x="6910846" y="2792918"/>
            <a:ext cx="316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04ACF6-FE62-4DDF-0D06-7A798472E3BE}"/>
              </a:ext>
            </a:extLst>
          </p:cNvPr>
          <p:cNvGrpSpPr/>
          <p:nvPr/>
        </p:nvGrpSpPr>
        <p:grpSpPr>
          <a:xfrm>
            <a:off x="9785941" y="1409184"/>
            <a:ext cx="4191000" cy="717967"/>
            <a:chOff x="6762750" y="1238250"/>
            <a:chExt cx="4191000" cy="717967"/>
          </a:xfrm>
        </p:grpSpPr>
        <p:sp>
          <p:nvSpPr>
            <p:cNvPr id="39" name="矩形 16">
              <a:extLst>
                <a:ext uri="{FF2B5EF4-FFF2-40B4-BE49-F238E27FC236}">
                  <a16:creationId xmlns:a16="http://schemas.microsoft.com/office/drawing/2014/main" id="{E4E8E75D-07C6-D83D-38D6-E07C60712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4250" y="1617663"/>
              <a:ext cx="36195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9">
              <a:extLst>
                <a:ext uri="{FF2B5EF4-FFF2-40B4-BE49-F238E27FC236}">
                  <a16:creationId xmlns:a16="http://schemas.microsoft.com/office/drawing/2014/main" id="{DFDCF928-F21B-9E1A-E2E9-3435E1EA3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938" y="1238250"/>
              <a:ext cx="90524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跑动</a:t>
              </a:r>
            </a:p>
          </p:txBody>
        </p:sp>
        <p:grpSp>
          <p:nvGrpSpPr>
            <p:cNvPr id="41" name="组合 16">
              <a:extLst>
                <a:ext uri="{FF2B5EF4-FFF2-40B4-BE49-F238E27FC236}">
                  <a16:creationId xmlns:a16="http://schemas.microsoft.com/office/drawing/2014/main" id="{D95A4BD8-4594-5B01-FC48-8DBD7B1083AE}"/>
                </a:ext>
              </a:extLst>
            </p:cNvPr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</p:grpSpPr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56C638E5-1504-D120-C79B-3BC9F1D5709F}"/>
                  </a:ext>
                </a:extLst>
              </p:cNvPr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/>
              </a:p>
            </p:txBody>
          </p:sp>
          <p:sp>
            <p:nvSpPr>
              <p:cNvPr id="43" name="等腰三角形 42">
                <a:extLst>
                  <a:ext uri="{FF2B5EF4-FFF2-40B4-BE49-F238E27FC236}">
                    <a16:creationId xmlns:a16="http://schemas.microsoft.com/office/drawing/2014/main" id="{C54D0BA8-1710-1BF7-16E9-AE35BF815B6C}"/>
                  </a:ext>
                </a:extLst>
              </p:cNvPr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AAC2E26-F469-F290-E001-2519AF94F517}"/>
              </a:ext>
            </a:extLst>
          </p:cNvPr>
          <p:cNvGrpSpPr/>
          <p:nvPr/>
        </p:nvGrpSpPr>
        <p:grpSpPr>
          <a:xfrm>
            <a:off x="5450491" y="3538930"/>
            <a:ext cx="3473136" cy="478109"/>
            <a:chOff x="4997805" y="3213802"/>
            <a:chExt cx="3473136" cy="478109"/>
          </a:xfrm>
        </p:grpSpPr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DD130DFB-E864-683C-5994-86DFC0962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1529" y="3213802"/>
              <a:ext cx="2919412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400" b="1" dirty="0">
                  <a:solidFill>
                    <a:schemeClr val="bg1"/>
                  </a:solidFill>
                </a:rPr>
                <a:t>摇摆</a:t>
              </a:r>
            </a:p>
          </p:txBody>
        </p:sp>
        <p:grpSp>
          <p:nvGrpSpPr>
            <p:cNvPr id="46" name="组合 17">
              <a:extLst>
                <a:ext uri="{FF2B5EF4-FFF2-40B4-BE49-F238E27FC236}">
                  <a16:creationId xmlns:a16="http://schemas.microsoft.com/office/drawing/2014/main" id="{B95CC8E6-1500-63CB-A21C-2BB06611A7C3}"/>
                </a:ext>
              </a:extLst>
            </p:cNvPr>
            <p:cNvGrpSpPr/>
            <p:nvPr/>
          </p:nvGrpSpPr>
          <p:grpSpPr bwMode="auto">
            <a:xfrm>
              <a:off x="4997805" y="3263287"/>
              <a:ext cx="577084" cy="428624"/>
              <a:chOff x="6320116" y="232886"/>
              <a:chExt cx="432816" cy="321471"/>
            </a:xfrm>
          </p:grpSpPr>
          <p:sp>
            <p:nvSpPr>
              <p:cNvPr id="47" name="等腰三角形 46">
                <a:extLst>
                  <a:ext uri="{FF2B5EF4-FFF2-40B4-BE49-F238E27FC236}">
                    <a16:creationId xmlns:a16="http://schemas.microsoft.com/office/drawing/2014/main" id="{B8A95DDD-332F-8363-619C-DF31E43A16D4}"/>
                  </a:ext>
                </a:extLst>
              </p:cNvPr>
              <p:cNvSpPr/>
              <p:nvPr/>
            </p:nvSpPr>
            <p:spPr>
              <a:xfrm rot="5400000">
                <a:off x="6449320" y="250746"/>
                <a:ext cx="321471" cy="285752"/>
              </a:xfrm>
              <a:prstGeom prst="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/>
              </a:p>
            </p:txBody>
          </p:sp>
          <p:sp>
            <p:nvSpPr>
              <p:cNvPr id="48" name="等腰三角形 47">
                <a:extLst>
                  <a:ext uri="{FF2B5EF4-FFF2-40B4-BE49-F238E27FC236}">
                    <a16:creationId xmlns:a16="http://schemas.microsoft.com/office/drawing/2014/main" id="{C87B0E91-22E6-0F35-A174-8BED64D57A98}"/>
                  </a:ext>
                </a:extLst>
              </p:cNvPr>
              <p:cNvSpPr/>
              <p:nvPr/>
            </p:nvSpPr>
            <p:spPr>
              <a:xfrm rot="5400000">
                <a:off x="6337976" y="269917"/>
                <a:ext cx="250033" cy="285753"/>
              </a:xfrm>
              <a:prstGeom prst="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dirty="0"/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EECB13C-4DAE-4489-952A-0756290F8559}"/>
              </a:ext>
            </a:extLst>
          </p:cNvPr>
          <p:cNvGrpSpPr/>
          <p:nvPr/>
        </p:nvGrpSpPr>
        <p:grpSpPr>
          <a:xfrm>
            <a:off x="9028529" y="4895731"/>
            <a:ext cx="3536646" cy="465515"/>
            <a:chOff x="7547745" y="4667250"/>
            <a:chExt cx="3536646" cy="465515"/>
          </a:xfrm>
        </p:grpSpPr>
        <p:sp>
          <p:nvSpPr>
            <p:cNvPr id="50" name="矩形 11">
              <a:extLst>
                <a:ext uri="{FF2B5EF4-FFF2-40B4-BE49-F238E27FC236}">
                  <a16:creationId xmlns:a16="http://schemas.microsoft.com/office/drawing/2014/main" id="{CBDC298F-5F18-2AB3-B0E0-BA58573EF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4979" y="4670802"/>
              <a:ext cx="2919412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旋转</a:t>
              </a:r>
            </a:p>
          </p:txBody>
        </p:sp>
        <p:grpSp>
          <p:nvGrpSpPr>
            <p:cNvPr id="51" name="组合 20">
              <a:extLst>
                <a:ext uri="{FF2B5EF4-FFF2-40B4-BE49-F238E27FC236}">
                  <a16:creationId xmlns:a16="http://schemas.microsoft.com/office/drawing/2014/main" id="{5FB7DD3E-32EF-C629-ED36-AC6DAA062F42}"/>
                </a:ext>
              </a:extLst>
            </p:cNvPr>
            <p:cNvGrpSpPr/>
            <p:nvPr/>
          </p:nvGrpSpPr>
          <p:grpSpPr bwMode="auto">
            <a:xfrm>
              <a:off x="7547745" y="4667250"/>
              <a:ext cx="548504" cy="428625"/>
              <a:chOff x="3017611" y="642924"/>
              <a:chExt cx="411381" cy="321471"/>
            </a:xfrm>
          </p:grpSpPr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id="{FA885BB3-AE39-49D5-70C8-1289A01B4741}"/>
                  </a:ext>
                </a:extLst>
              </p:cNvPr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/>
              </a:p>
            </p:txBody>
          </p:sp>
          <p:sp>
            <p:nvSpPr>
              <p:cNvPr id="53" name="等腰三角形 52">
                <a:extLst>
                  <a:ext uri="{FF2B5EF4-FFF2-40B4-BE49-F238E27FC236}">
                    <a16:creationId xmlns:a16="http://schemas.microsoft.com/office/drawing/2014/main" id="{3E6DFC0B-FC06-FFD6-2F7B-C7BA88CF00E6}"/>
                  </a:ext>
                </a:extLst>
              </p:cNvPr>
              <p:cNvSpPr/>
              <p:nvPr/>
            </p:nvSpPr>
            <p:spPr>
              <a:xfrm rot="5400000">
                <a:off x="2999751" y="704828"/>
                <a:ext cx="250033" cy="214314"/>
              </a:xfrm>
              <a:prstGeom prst="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/>
              </a:p>
            </p:txBody>
          </p:sp>
        </p:grpSp>
      </p:grpSp>
      <p:grpSp>
        <p:nvGrpSpPr>
          <p:cNvPr id="54" name="组合 4">
            <a:extLst>
              <a:ext uri="{FF2B5EF4-FFF2-40B4-BE49-F238E27FC236}">
                <a16:creationId xmlns:a16="http://schemas.microsoft.com/office/drawing/2014/main" id="{53C8F1BB-E0B0-FA66-E2FB-6B7475F3530D}"/>
              </a:ext>
            </a:extLst>
          </p:cNvPr>
          <p:cNvGrpSpPr/>
          <p:nvPr/>
        </p:nvGrpSpPr>
        <p:grpSpPr bwMode="auto">
          <a:xfrm>
            <a:off x="6526219" y="1129014"/>
            <a:ext cx="3905250" cy="3974138"/>
            <a:chOff x="857223" y="954920"/>
            <a:chExt cx="3357586" cy="3380417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8A20C6D-9A28-972A-CB00-1A7C171A04CA}"/>
                </a:ext>
              </a:extLst>
            </p:cNvPr>
            <p:cNvSpPr/>
            <p:nvPr/>
          </p:nvSpPr>
          <p:spPr>
            <a:xfrm rot="1906325">
              <a:off x="2063770" y="954920"/>
              <a:ext cx="1029114" cy="3356929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B9C47161-6677-0229-427D-5D6C03CC5C1B}"/>
                </a:ext>
              </a:extLst>
            </p:cNvPr>
            <p:cNvSpPr/>
            <p:nvPr/>
          </p:nvSpPr>
          <p:spPr>
            <a:xfrm rot="19526860">
              <a:off x="2107192" y="978408"/>
              <a:ext cx="1030478" cy="3356929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E60DF16-C882-AA7B-E63A-CB2C8437D911}"/>
                </a:ext>
              </a:extLst>
            </p:cNvPr>
            <p:cNvSpPr/>
            <p:nvPr/>
          </p:nvSpPr>
          <p:spPr>
            <a:xfrm rot="16200000">
              <a:off x="2035717" y="964719"/>
              <a:ext cx="1000598" cy="335758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BDE6FB20-826B-DB41-B809-32D30A1DD11B}"/>
              </a:ext>
            </a:extLst>
          </p:cNvPr>
          <p:cNvSpPr/>
          <p:nvPr/>
        </p:nvSpPr>
        <p:spPr bwMode="auto">
          <a:xfrm rot="5400000">
            <a:off x="7647355" y="6001901"/>
            <a:ext cx="410293" cy="318048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59" name="等腰三角形 58">
            <a:extLst>
              <a:ext uri="{FF2B5EF4-FFF2-40B4-BE49-F238E27FC236}">
                <a16:creationId xmlns:a16="http://schemas.microsoft.com/office/drawing/2014/main" id="{D57AB07B-D0A9-F7E4-2D96-8D9D29FC5A69}"/>
              </a:ext>
            </a:extLst>
          </p:cNvPr>
          <p:cNvSpPr/>
          <p:nvPr/>
        </p:nvSpPr>
        <p:spPr bwMode="auto">
          <a:xfrm rot="5400000">
            <a:off x="7469191" y="6026933"/>
            <a:ext cx="333375" cy="285750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60" name="矩形 11">
            <a:extLst>
              <a:ext uri="{FF2B5EF4-FFF2-40B4-BE49-F238E27FC236}">
                <a16:creationId xmlns:a16="http://schemas.microsoft.com/office/drawing/2014/main" id="{C82326E4-6A3F-21EA-708E-06C9944A4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5287" y="5936835"/>
            <a:ext cx="3501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决策、电控、路径规划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842BA77E-D098-306B-B7C8-457CE7C998ED}"/>
              </a:ext>
            </a:extLst>
          </p:cNvPr>
          <p:cNvSpPr/>
          <p:nvPr/>
        </p:nvSpPr>
        <p:spPr>
          <a:xfrm>
            <a:off x="9511491" y="1546174"/>
            <a:ext cx="183328" cy="1879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87E6D64E-12E2-78AB-B0F3-BBB37125216F}"/>
              </a:ext>
            </a:extLst>
          </p:cNvPr>
          <p:cNvSpPr/>
          <p:nvPr/>
        </p:nvSpPr>
        <p:spPr>
          <a:xfrm>
            <a:off x="6637507" y="3299597"/>
            <a:ext cx="183328" cy="1879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91D2FA46-BF5A-01DB-F525-B16E74292A4B}"/>
              </a:ext>
            </a:extLst>
          </p:cNvPr>
          <p:cNvSpPr/>
          <p:nvPr/>
        </p:nvSpPr>
        <p:spPr>
          <a:xfrm>
            <a:off x="9041184" y="4544214"/>
            <a:ext cx="183328" cy="1879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39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8" grpId="0" animBg="1"/>
      <p:bldP spid="59" grpId="0" animBg="1"/>
      <p:bldP spid="61" grpId="0" animBg="1"/>
      <p:bldP spid="62" grpId="0" animBg="1"/>
      <p:bldP spid="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A8D4C651-CF7A-C8A0-814E-A9821619C0CE}"/>
              </a:ext>
            </a:extLst>
          </p:cNvPr>
          <p:cNvSpPr txBox="1"/>
          <p:nvPr/>
        </p:nvSpPr>
        <p:spPr>
          <a:xfrm>
            <a:off x="295358" y="482683"/>
            <a:ext cx="457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如何实现自主作战</a:t>
            </a:r>
          </a:p>
        </p:txBody>
      </p:sp>
      <p:grpSp>
        <p:nvGrpSpPr>
          <p:cNvPr id="2" name="组合 124">
            <a:extLst>
              <a:ext uri="{FF2B5EF4-FFF2-40B4-BE49-F238E27FC236}">
                <a16:creationId xmlns:a16="http://schemas.microsoft.com/office/drawing/2014/main" id="{8623B3F7-ADDE-606A-536D-9C9FE0258B68}"/>
              </a:ext>
            </a:extLst>
          </p:cNvPr>
          <p:cNvGrpSpPr/>
          <p:nvPr/>
        </p:nvGrpSpPr>
        <p:grpSpPr>
          <a:xfrm>
            <a:off x="6099088" y="3480915"/>
            <a:ext cx="1598908" cy="2408107"/>
            <a:chOff x="7027503" y="3274920"/>
            <a:chExt cx="1626344" cy="2449427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A7D20638-DB1F-7315-7345-6693710A60FE}"/>
                </a:ext>
              </a:extLst>
            </p:cNvPr>
            <p:cNvSpPr/>
            <p:nvPr/>
          </p:nvSpPr>
          <p:spPr>
            <a:xfrm>
              <a:off x="8445027" y="4302536"/>
              <a:ext cx="208820" cy="2088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  <p:grpSp>
          <p:nvGrpSpPr>
            <p:cNvPr id="4" name="组合 126">
              <a:extLst>
                <a:ext uri="{FF2B5EF4-FFF2-40B4-BE49-F238E27FC236}">
                  <a16:creationId xmlns:a16="http://schemas.microsoft.com/office/drawing/2014/main" id="{A753AFEC-FA30-E0D8-ABC1-0D7E2D8B0CB4}"/>
                </a:ext>
              </a:extLst>
            </p:cNvPr>
            <p:cNvGrpSpPr/>
            <p:nvPr/>
          </p:nvGrpSpPr>
          <p:grpSpPr>
            <a:xfrm>
              <a:off x="7027503" y="3274920"/>
              <a:ext cx="1235526" cy="2449427"/>
              <a:chOff x="7045238" y="3060788"/>
              <a:chExt cx="1013599" cy="2009459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E640D658-F1F2-3D74-4B88-D7B74813D39D}"/>
                  </a:ext>
                </a:extLst>
              </p:cNvPr>
              <p:cNvCxnSpPr>
                <a:cxnSpLocks/>
                <a:stCxn id="44" idx="7"/>
                <a:endCxn id="23" idx="3"/>
              </p:cNvCxnSpPr>
              <p:nvPr/>
            </p:nvCxnSpPr>
            <p:spPr>
              <a:xfrm flipV="1">
                <a:off x="7045239" y="4535484"/>
                <a:ext cx="1013593" cy="53476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C0524A1C-101F-3D43-9E49-F2A269DA0ADB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>
                <a:off x="7081503" y="3060788"/>
                <a:ext cx="977334" cy="49281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5CE4D2C-7DB3-D073-913F-566FC4CD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648" y="273781"/>
            <a:ext cx="3727883" cy="2434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F86683-BCB3-1DDD-C93A-B58BAAB5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1619" y="174797"/>
            <a:ext cx="3602123" cy="2401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组合 107">
            <a:extLst>
              <a:ext uri="{FF2B5EF4-FFF2-40B4-BE49-F238E27FC236}">
                <a16:creationId xmlns:a16="http://schemas.microsoft.com/office/drawing/2014/main" id="{A5DB62BB-A7F6-2710-7BC1-38D1061E58A4}"/>
              </a:ext>
            </a:extLst>
          </p:cNvPr>
          <p:cNvGrpSpPr/>
          <p:nvPr/>
        </p:nvGrpSpPr>
        <p:grpSpPr>
          <a:xfrm>
            <a:off x="1952858" y="4006205"/>
            <a:ext cx="346563" cy="1337827"/>
            <a:chOff x="3782125" y="3735613"/>
            <a:chExt cx="352507" cy="1360782"/>
          </a:xfrm>
          <a:solidFill>
            <a:schemeClr val="bg1">
              <a:lumMod val="65000"/>
            </a:schemeClr>
          </a:solidFill>
        </p:grpSpPr>
        <p:sp>
          <p:nvSpPr>
            <p:cNvPr id="20" name="下箭头 108">
              <a:extLst>
                <a:ext uri="{FF2B5EF4-FFF2-40B4-BE49-F238E27FC236}">
                  <a16:creationId xmlns:a16="http://schemas.microsoft.com/office/drawing/2014/main" id="{A9353D7F-1F2B-3C1B-DE1B-14D9EE48D263}"/>
                </a:ext>
              </a:extLst>
            </p:cNvPr>
            <p:cNvSpPr/>
            <p:nvPr/>
          </p:nvSpPr>
          <p:spPr>
            <a:xfrm rot="14874362">
              <a:off x="3737418" y="3780320"/>
              <a:ext cx="426959" cy="337546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1" name="下箭头 109">
              <a:extLst>
                <a:ext uri="{FF2B5EF4-FFF2-40B4-BE49-F238E27FC236}">
                  <a16:creationId xmlns:a16="http://schemas.microsoft.com/office/drawing/2014/main" id="{6010BA24-A575-9C7F-1751-1F997F634EDA}"/>
                </a:ext>
              </a:extLst>
            </p:cNvPr>
            <p:cNvSpPr/>
            <p:nvPr/>
          </p:nvSpPr>
          <p:spPr>
            <a:xfrm rot="6725638" flipV="1">
              <a:off x="3752379" y="4714143"/>
              <a:ext cx="426959" cy="337546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22" name="组合 110">
            <a:extLst>
              <a:ext uri="{FF2B5EF4-FFF2-40B4-BE49-F238E27FC236}">
                <a16:creationId xmlns:a16="http://schemas.microsoft.com/office/drawing/2014/main" id="{D7375552-E1E2-3055-4A91-B49601E94299}"/>
              </a:ext>
            </a:extLst>
          </p:cNvPr>
          <p:cNvGrpSpPr/>
          <p:nvPr/>
        </p:nvGrpSpPr>
        <p:grpSpPr>
          <a:xfrm>
            <a:off x="7072581" y="3827800"/>
            <a:ext cx="1646916" cy="1664068"/>
            <a:chOff x="8778556" y="3509613"/>
            <a:chExt cx="1675174" cy="1692622"/>
          </a:xfrm>
        </p:grpSpPr>
        <p:sp>
          <p:nvSpPr>
            <p:cNvPr id="23" name="Oval 85">
              <a:extLst>
                <a:ext uri="{FF2B5EF4-FFF2-40B4-BE49-F238E27FC236}">
                  <a16:creationId xmlns:a16="http://schemas.microsoft.com/office/drawing/2014/main" id="{D9F075AC-46E9-CD76-E2FF-78C9B51C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8556" y="3509613"/>
              <a:ext cx="1675174" cy="1692622"/>
            </a:xfrm>
            <a:prstGeom prst="ellips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29" name="Oval 85">
              <a:extLst>
                <a:ext uri="{FF2B5EF4-FFF2-40B4-BE49-F238E27FC236}">
                  <a16:creationId xmlns:a16="http://schemas.microsoft.com/office/drawing/2014/main" id="{A70B9ED5-5890-F39C-1923-E1BF9ECFE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9615" y="3667491"/>
              <a:ext cx="1379592" cy="1393958"/>
            </a:xfrm>
            <a:prstGeom prst="ellipse">
              <a:avLst/>
            </a:prstGeom>
            <a:solidFill>
              <a:schemeClr val="accent1"/>
            </a:solidFill>
            <a:ln w="3365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30" name="TextBox 113">
              <a:extLst>
                <a:ext uri="{FF2B5EF4-FFF2-40B4-BE49-F238E27FC236}">
                  <a16:creationId xmlns:a16="http://schemas.microsoft.com/office/drawing/2014/main" id="{0BFBFC6A-394D-195E-FF93-543F33DF7773}"/>
                </a:ext>
              </a:extLst>
            </p:cNvPr>
            <p:cNvSpPr txBox="1"/>
            <p:nvPr/>
          </p:nvSpPr>
          <p:spPr>
            <a:xfrm>
              <a:off x="9113875" y="3812587"/>
              <a:ext cx="1175800" cy="10957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怎么射击</a:t>
              </a:r>
              <a:endPara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31" name="组合 114">
            <a:extLst>
              <a:ext uri="{FF2B5EF4-FFF2-40B4-BE49-F238E27FC236}">
                <a16:creationId xmlns:a16="http://schemas.microsoft.com/office/drawing/2014/main" id="{5197C6AF-4DE9-09FD-6E86-56FFE15A18BD}"/>
              </a:ext>
            </a:extLst>
          </p:cNvPr>
          <p:cNvGrpSpPr/>
          <p:nvPr/>
        </p:nvGrpSpPr>
        <p:grpSpPr>
          <a:xfrm>
            <a:off x="4501375" y="3718860"/>
            <a:ext cx="308168" cy="1969680"/>
            <a:chOff x="5478152" y="3535239"/>
            <a:chExt cx="313456" cy="2003477"/>
          </a:xfrm>
        </p:grpSpPr>
        <p:sp>
          <p:nvSpPr>
            <p:cNvPr id="32" name="Freeform 76">
              <a:extLst>
                <a:ext uri="{FF2B5EF4-FFF2-40B4-BE49-F238E27FC236}">
                  <a16:creationId xmlns:a16="http://schemas.microsoft.com/office/drawing/2014/main" id="{523580F1-AC05-3D00-BD46-BF6F0A23B634}"/>
                </a:ext>
              </a:extLst>
            </p:cNvPr>
            <p:cNvSpPr/>
            <p:nvPr/>
          </p:nvSpPr>
          <p:spPr bwMode="auto">
            <a:xfrm>
              <a:off x="5478152" y="3535239"/>
              <a:ext cx="313456" cy="2003477"/>
            </a:xfrm>
            <a:custGeom>
              <a:avLst/>
              <a:gdLst>
                <a:gd name="T0" fmla="*/ 0 w 83"/>
                <a:gd name="T1" fmla="*/ 0 h 529"/>
                <a:gd name="T2" fmla="*/ 0 w 83"/>
                <a:gd name="T3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3" h="529">
                  <a:moveTo>
                    <a:pt x="0" y="0"/>
                  </a:moveTo>
                  <a:cubicBezTo>
                    <a:pt x="83" y="185"/>
                    <a:pt x="82" y="362"/>
                    <a:pt x="0" y="529"/>
                  </a:cubicBezTo>
                </a:path>
              </a:pathLst>
            </a:cu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EFBFE7EA-D111-AFDE-B7D9-D94781D10F87}"/>
                </a:ext>
              </a:extLst>
            </p:cNvPr>
            <p:cNvSpPr/>
            <p:nvPr/>
          </p:nvSpPr>
          <p:spPr>
            <a:xfrm>
              <a:off x="5660280" y="4352946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</p:grpSp>
      <p:grpSp>
        <p:nvGrpSpPr>
          <p:cNvPr id="34" name="组合 117">
            <a:extLst>
              <a:ext uri="{FF2B5EF4-FFF2-40B4-BE49-F238E27FC236}">
                <a16:creationId xmlns:a16="http://schemas.microsoft.com/office/drawing/2014/main" id="{EFDA132F-8343-A916-9788-677C625E4324}"/>
              </a:ext>
            </a:extLst>
          </p:cNvPr>
          <p:cNvGrpSpPr/>
          <p:nvPr/>
        </p:nvGrpSpPr>
        <p:grpSpPr>
          <a:xfrm>
            <a:off x="3142942" y="4133158"/>
            <a:ext cx="196784" cy="1364967"/>
            <a:chOff x="4495750" y="3860476"/>
            <a:chExt cx="200159" cy="1255714"/>
          </a:xfrm>
        </p:grpSpPr>
        <p:sp>
          <p:nvSpPr>
            <p:cNvPr id="35" name="Freeform 75">
              <a:extLst>
                <a:ext uri="{FF2B5EF4-FFF2-40B4-BE49-F238E27FC236}">
                  <a16:creationId xmlns:a16="http://schemas.microsoft.com/office/drawing/2014/main" id="{9B701854-6139-C373-05B5-E01B40246043}"/>
                </a:ext>
              </a:extLst>
            </p:cNvPr>
            <p:cNvSpPr/>
            <p:nvPr/>
          </p:nvSpPr>
          <p:spPr bwMode="auto">
            <a:xfrm>
              <a:off x="4495750" y="3860476"/>
              <a:ext cx="200159" cy="1255714"/>
            </a:xfrm>
            <a:custGeom>
              <a:avLst/>
              <a:gdLst>
                <a:gd name="T0" fmla="*/ 0 w 53"/>
                <a:gd name="T1" fmla="*/ 0 h 332"/>
                <a:gd name="T2" fmla="*/ 0 w 53"/>
                <a:gd name="T3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332">
                  <a:moveTo>
                    <a:pt x="0" y="0"/>
                  </a:moveTo>
                  <a:cubicBezTo>
                    <a:pt x="53" y="116"/>
                    <a:pt x="52" y="227"/>
                    <a:pt x="0" y="332"/>
                  </a:cubicBezTo>
                </a:path>
              </a:pathLst>
            </a:cu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4FA7E25-C755-A43D-E7B3-3CD69FFD28B3}"/>
                </a:ext>
              </a:extLst>
            </p:cNvPr>
            <p:cNvSpPr/>
            <p:nvPr/>
          </p:nvSpPr>
          <p:spPr>
            <a:xfrm>
              <a:off x="4612456" y="4383646"/>
              <a:ext cx="72000" cy="72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</p:grpSp>
      <p:sp>
        <p:nvSpPr>
          <p:cNvPr id="37" name="Oval 80">
            <a:extLst>
              <a:ext uri="{FF2B5EF4-FFF2-40B4-BE49-F238E27FC236}">
                <a16:creationId xmlns:a16="http://schemas.microsoft.com/office/drawing/2014/main" id="{A6A898AA-91B3-7749-492E-6441A870E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750" y="2969314"/>
            <a:ext cx="1005084" cy="7370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22225" cap="flat">
            <a:noFill/>
            <a:prstDash val="solid"/>
            <a:miter lim="800000"/>
          </a:ln>
        </p:spPr>
        <p:txBody>
          <a:bodyPr vert="horz" wrap="square" lIns="91421" tIns="45711" rIns="91421" bIns="45711" numCol="1" anchor="t" anchorCtr="0" compatLnSpc="1"/>
          <a:lstStyle/>
          <a:p>
            <a:pPr algn="ctr"/>
            <a:r>
              <a:rPr lang="zh-CN" altLang="en-US" sz="1465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目标选择</a:t>
            </a:r>
          </a:p>
        </p:txBody>
      </p:sp>
      <p:grpSp>
        <p:nvGrpSpPr>
          <p:cNvPr id="38" name="组合 130">
            <a:extLst>
              <a:ext uri="{FF2B5EF4-FFF2-40B4-BE49-F238E27FC236}">
                <a16:creationId xmlns:a16="http://schemas.microsoft.com/office/drawing/2014/main" id="{7873162B-0D9B-E64D-8208-F0836BCB663B}"/>
              </a:ext>
            </a:extLst>
          </p:cNvPr>
          <p:cNvGrpSpPr/>
          <p:nvPr/>
        </p:nvGrpSpPr>
        <p:grpSpPr>
          <a:xfrm>
            <a:off x="5806284" y="3633496"/>
            <a:ext cx="223512" cy="2214731"/>
            <a:chOff x="6637879" y="3495267"/>
            <a:chExt cx="227346" cy="2252731"/>
          </a:xfrm>
        </p:grpSpPr>
        <p:sp>
          <p:nvSpPr>
            <p:cNvPr id="39" name="Freeform 77">
              <a:extLst>
                <a:ext uri="{FF2B5EF4-FFF2-40B4-BE49-F238E27FC236}">
                  <a16:creationId xmlns:a16="http://schemas.microsoft.com/office/drawing/2014/main" id="{D30E230F-DC3F-EF56-885D-044DA20598AB}"/>
                </a:ext>
              </a:extLst>
            </p:cNvPr>
            <p:cNvSpPr/>
            <p:nvPr/>
          </p:nvSpPr>
          <p:spPr bwMode="auto">
            <a:xfrm>
              <a:off x="6637879" y="3495267"/>
              <a:ext cx="211489" cy="2252731"/>
            </a:xfrm>
            <a:custGeom>
              <a:avLst/>
              <a:gdLst>
                <a:gd name="T0" fmla="*/ 1 w 56"/>
                <a:gd name="T1" fmla="*/ 0 h 595"/>
                <a:gd name="T2" fmla="*/ 0 w 56"/>
                <a:gd name="T3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" h="595">
                  <a:moveTo>
                    <a:pt x="1" y="0"/>
                  </a:moveTo>
                  <a:cubicBezTo>
                    <a:pt x="56" y="204"/>
                    <a:pt x="55" y="402"/>
                    <a:pt x="0" y="595"/>
                  </a:cubicBezTo>
                </a:path>
              </a:pathLst>
            </a:custGeom>
            <a:noFill/>
            <a:ln w="15875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0CEADB9-3226-7EF8-2101-6E09525860BF}"/>
                </a:ext>
              </a:extLst>
            </p:cNvPr>
            <p:cNvSpPr/>
            <p:nvPr/>
          </p:nvSpPr>
          <p:spPr>
            <a:xfrm>
              <a:off x="6721225" y="4334946"/>
              <a:ext cx="144000" cy="144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</p:grpSp>
      <p:sp>
        <p:nvSpPr>
          <p:cNvPr id="41" name="Oval 78">
            <a:extLst>
              <a:ext uri="{FF2B5EF4-FFF2-40B4-BE49-F238E27FC236}">
                <a16:creationId xmlns:a16="http://schemas.microsoft.com/office/drawing/2014/main" id="{448BC6AB-23B4-2657-828A-B6724563B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56" y="3625599"/>
            <a:ext cx="1482573" cy="7308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2225" cap="flat">
            <a:noFill/>
            <a:prstDash val="solid"/>
            <a:miter lim="800000"/>
          </a:ln>
        </p:spPr>
        <p:txBody>
          <a:bodyPr vert="horz" wrap="square" lIns="91421" tIns="45711" rIns="91421" bIns="45711" numCol="1" anchor="t" anchorCtr="0" compatLnSpc="1"/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攻击谁</a:t>
            </a:r>
          </a:p>
        </p:txBody>
      </p:sp>
      <p:sp>
        <p:nvSpPr>
          <p:cNvPr id="42" name="Oval 81">
            <a:extLst>
              <a:ext uri="{FF2B5EF4-FFF2-40B4-BE49-F238E27FC236}">
                <a16:creationId xmlns:a16="http://schemas.microsoft.com/office/drawing/2014/main" id="{4DA0433A-A28D-4A82-B1F2-3F1598105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2192" y="5067172"/>
            <a:ext cx="1481500" cy="7308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3175" cap="flat">
            <a:noFill/>
            <a:prstDash val="solid"/>
            <a:miter lim="800000"/>
          </a:ln>
        </p:spPr>
        <p:txBody>
          <a:bodyPr vert="horz" wrap="square" lIns="91421" tIns="45711" rIns="91421" bIns="45711" numCol="1" anchor="t" anchorCtr="0" compatLnSpc="1"/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攻击哪</a:t>
            </a:r>
          </a:p>
        </p:txBody>
      </p:sp>
      <p:sp>
        <p:nvSpPr>
          <p:cNvPr id="43" name="Oval 79">
            <a:extLst>
              <a:ext uri="{FF2B5EF4-FFF2-40B4-BE49-F238E27FC236}">
                <a16:creationId xmlns:a16="http://schemas.microsoft.com/office/drawing/2014/main" id="{90A28509-EF2C-1709-4FB5-2B5555EBC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667" y="3213513"/>
            <a:ext cx="1075692" cy="73700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2225" cap="flat">
            <a:noFill/>
            <a:prstDash val="solid"/>
            <a:miter lim="800000"/>
          </a:ln>
        </p:spPr>
        <p:txBody>
          <a:bodyPr vert="horz" wrap="square" lIns="91421" tIns="45711" rIns="91421" bIns="45711" numCol="1" anchor="t" anchorCtr="0" compatLnSpc="1"/>
          <a:lstStyle/>
          <a:p>
            <a:pPr algn="ctr"/>
            <a:r>
              <a:rPr lang="zh-CN" altLang="en-US" sz="2135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决策</a:t>
            </a:r>
          </a:p>
        </p:txBody>
      </p:sp>
      <p:sp>
        <p:nvSpPr>
          <p:cNvPr id="44" name="Oval 83">
            <a:extLst>
              <a:ext uri="{FF2B5EF4-FFF2-40B4-BE49-F238E27FC236}">
                <a16:creationId xmlns:a16="http://schemas.microsoft.com/office/drawing/2014/main" id="{07B6137A-B4C1-AB27-A816-E177A8A23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619" y="5781090"/>
            <a:ext cx="1081911" cy="737004"/>
          </a:xfrm>
          <a:prstGeom prst="ellipse">
            <a:avLst/>
          </a:prstGeom>
          <a:solidFill>
            <a:schemeClr val="tx2">
              <a:lumMod val="75000"/>
            </a:schemeClr>
          </a:solidFill>
          <a:ln w="3175" cap="flat">
            <a:noFill/>
            <a:prstDash val="solid"/>
            <a:miter lim="800000"/>
          </a:ln>
        </p:spPr>
        <p:txBody>
          <a:bodyPr vert="horz" wrap="square" lIns="91421" tIns="45711" rIns="91421" bIns="45711" numCol="1" anchor="t" anchorCtr="0" compatLnSpc="1"/>
          <a:lstStyle/>
          <a:p>
            <a:r>
              <a:rPr lang="zh-CN" altLang="en-US" sz="1465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装甲板选择</a:t>
            </a:r>
          </a:p>
        </p:txBody>
      </p:sp>
      <p:grpSp>
        <p:nvGrpSpPr>
          <p:cNvPr id="45" name="组合 37">
            <a:extLst>
              <a:ext uri="{FF2B5EF4-FFF2-40B4-BE49-F238E27FC236}">
                <a16:creationId xmlns:a16="http://schemas.microsoft.com/office/drawing/2014/main" id="{79A56CC3-4109-2CED-4F89-835B3F37D789}"/>
              </a:ext>
            </a:extLst>
          </p:cNvPr>
          <p:cNvGrpSpPr/>
          <p:nvPr/>
        </p:nvGrpSpPr>
        <p:grpSpPr>
          <a:xfrm>
            <a:off x="1407769" y="2707864"/>
            <a:ext cx="6488270" cy="4052268"/>
            <a:chOff x="2912726" y="1977491"/>
            <a:chExt cx="6488270" cy="4052267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A2E4B31-C276-0F69-774D-E2055E5BB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8862" y="1994469"/>
              <a:ext cx="4229989" cy="118290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BE27A4C-ACEF-A0E2-70A3-AA6758544ABC}"/>
                </a:ext>
              </a:extLst>
            </p:cNvPr>
            <p:cNvCxnSpPr/>
            <p:nvPr/>
          </p:nvCxnSpPr>
          <p:spPr>
            <a:xfrm>
              <a:off x="2912726" y="4683741"/>
              <a:ext cx="4378337" cy="134601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75223F9C-6634-1998-ABE8-3BEB5DCF34A1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234952" y="1977491"/>
              <a:ext cx="2166044" cy="111993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F42F290-6C76-C97F-6835-3C7F10B7A0F7}"/>
                </a:ext>
              </a:extLst>
            </p:cNvPr>
            <p:cNvCxnSpPr>
              <a:cxnSpLocks/>
              <a:endCxn id="23" idx="4"/>
            </p:cNvCxnSpPr>
            <p:nvPr/>
          </p:nvCxnSpPr>
          <p:spPr>
            <a:xfrm flipV="1">
              <a:off x="7291063" y="4761494"/>
              <a:ext cx="2109933" cy="12682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120">
            <a:extLst>
              <a:ext uri="{FF2B5EF4-FFF2-40B4-BE49-F238E27FC236}">
                <a16:creationId xmlns:a16="http://schemas.microsoft.com/office/drawing/2014/main" id="{A7FA9403-2361-92E9-A40B-2792E2126F8D}"/>
              </a:ext>
            </a:extLst>
          </p:cNvPr>
          <p:cNvGrpSpPr/>
          <p:nvPr/>
        </p:nvGrpSpPr>
        <p:grpSpPr>
          <a:xfrm>
            <a:off x="263772" y="3768548"/>
            <a:ext cx="1733472" cy="1664068"/>
            <a:chOff x="1919920" y="3552881"/>
            <a:chExt cx="1763215" cy="1692622"/>
          </a:xfrm>
        </p:grpSpPr>
        <p:sp>
          <p:nvSpPr>
            <p:cNvPr id="51" name="Oval 85">
              <a:extLst>
                <a:ext uri="{FF2B5EF4-FFF2-40B4-BE49-F238E27FC236}">
                  <a16:creationId xmlns:a16="http://schemas.microsoft.com/office/drawing/2014/main" id="{DDBB299C-86D1-2C92-E605-AF141412E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920" y="3552881"/>
              <a:ext cx="1675174" cy="1692622"/>
            </a:xfrm>
            <a:prstGeom prst="ellips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52" name="Oval 85">
              <a:extLst>
                <a:ext uri="{FF2B5EF4-FFF2-40B4-BE49-F238E27FC236}">
                  <a16:creationId xmlns:a16="http://schemas.microsoft.com/office/drawing/2014/main" id="{95BFF871-4E86-F672-4CC3-8E2370D4F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0987" y="3786155"/>
              <a:ext cx="1213038" cy="1225671"/>
            </a:xfrm>
            <a:prstGeom prst="ellipse">
              <a:avLst/>
            </a:prstGeom>
            <a:solidFill>
              <a:schemeClr val="accent1"/>
            </a:solidFill>
            <a:ln w="3365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dirty="0">
                <a:latin typeface="印品黑体" panose="00000500000000000000" pitchFamily="2" charset="-122"/>
              </a:endParaRPr>
            </a:p>
          </p:txBody>
        </p:sp>
        <p:sp>
          <p:nvSpPr>
            <p:cNvPr id="53" name="TextBox 123">
              <a:extLst>
                <a:ext uri="{FF2B5EF4-FFF2-40B4-BE49-F238E27FC236}">
                  <a16:creationId xmlns:a16="http://schemas.microsoft.com/office/drawing/2014/main" id="{21F3E58B-15E4-BE2F-2EB6-3F5BF3A63E68}"/>
                </a:ext>
              </a:extLst>
            </p:cNvPr>
            <p:cNvSpPr txBox="1"/>
            <p:nvPr/>
          </p:nvSpPr>
          <p:spPr>
            <a:xfrm>
              <a:off x="2304201" y="3912951"/>
              <a:ext cx="1378934" cy="9286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5335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攻</a:t>
              </a:r>
            </a:p>
          </p:txBody>
        </p:sp>
      </p:grpSp>
      <p:sp>
        <p:nvSpPr>
          <p:cNvPr id="54" name="Oval 82">
            <a:extLst>
              <a:ext uri="{FF2B5EF4-FFF2-40B4-BE49-F238E27FC236}">
                <a16:creationId xmlns:a16="http://schemas.microsoft.com/office/drawing/2014/main" id="{A890EDA4-E424-3E58-12A1-F104452CE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478" y="5414115"/>
            <a:ext cx="1092071" cy="73700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175" cap="flat">
            <a:noFill/>
            <a:prstDash val="solid"/>
            <a:miter lim="800000"/>
          </a:ln>
        </p:spPr>
        <p:txBody>
          <a:bodyPr vert="horz" wrap="square" lIns="91421" tIns="45711" rIns="91421" bIns="45711" numCol="1" anchor="t" anchorCtr="0" compatLnSpc="1"/>
          <a:lstStyle/>
          <a:p>
            <a:pPr algn="ctr"/>
            <a:r>
              <a:rPr lang="zh-CN" altLang="en-US" sz="2135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视觉</a:t>
            </a:r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3EBB2BEC-EB9D-3407-5B24-10003E300E8C}"/>
              </a:ext>
            </a:extLst>
          </p:cNvPr>
          <p:cNvSpPr/>
          <p:nvPr/>
        </p:nvSpPr>
        <p:spPr bwMode="auto">
          <a:xfrm rot="10620683">
            <a:off x="8854990" y="4577219"/>
            <a:ext cx="819933" cy="195800"/>
          </a:xfrm>
          <a:custGeom>
            <a:avLst/>
            <a:gdLst>
              <a:gd name="T0" fmla="*/ 774 w 774"/>
              <a:gd name="T1" fmla="*/ 210 h 210"/>
              <a:gd name="T2" fmla="*/ 389 w 774"/>
              <a:gd name="T3" fmla="*/ 210 h 210"/>
              <a:gd name="T4" fmla="*/ 389 w 774"/>
              <a:gd name="T5" fmla="*/ 0 h 210"/>
              <a:gd name="T6" fmla="*/ 0 w 774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4" h="210">
                <a:moveTo>
                  <a:pt x="774" y="210"/>
                </a:moveTo>
                <a:lnTo>
                  <a:pt x="389" y="210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印品黑体" panose="00000500000000000000" pitchFamily="2" charset="-122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117DC0CF-ECB3-E39F-4BAC-2B4126C3A013}"/>
              </a:ext>
            </a:extLst>
          </p:cNvPr>
          <p:cNvSpPr/>
          <p:nvPr/>
        </p:nvSpPr>
        <p:spPr bwMode="auto">
          <a:xfrm rot="7408045">
            <a:off x="8566248" y="3655738"/>
            <a:ext cx="819933" cy="195800"/>
          </a:xfrm>
          <a:custGeom>
            <a:avLst/>
            <a:gdLst>
              <a:gd name="T0" fmla="*/ 774 w 774"/>
              <a:gd name="T1" fmla="*/ 210 h 210"/>
              <a:gd name="T2" fmla="*/ 389 w 774"/>
              <a:gd name="T3" fmla="*/ 210 h 210"/>
              <a:gd name="T4" fmla="*/ 389 w 774"/>
              <a:gd name="T5" fmla="*/ 0 h 210"/>
              <a:gd name="T6" fmla="*/ 0 w 774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4" h="210">
                <a:moveTo>
                  <a:pt x="774" y="210"/>
                </a:moveTo>
                <a:lnTo>
                  <a:pt x="389" y="210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印品黑体" panose="00000500000000000000" pitchFamily="2" charset="-122"/>
            </a:endParaRPr>
          </a:p>
        </p:txBody>
      </p:sp>
      <p:sp>
        <p:nvSpPr>
          <p:cNvPr id="57" name="Freeform 7">
            <a:extLst>
              <a:ext uri="{FF2B5EF4-FFF2-40B4-BE49-F238E27FC236}">
                <a16:creationId xmlns:a16="http://schemas.microsoft.com/office/drawing/2014/main" id="{3E89F813-00DD-19AC-A33A-3D3A405DC97C}"/>
              </a:ext>
            </a:extLst>
          </p:cNvPr>
          <p:cNvSpPr/>
          <p:nvPr/>
        </p:nvSpPr>
        <p:spPr bwMode="auto">
          <a:xfrm rot="13621557">
            <a:off x="8447651" y="5536615"/>
            <a:ext cx="819933" cy="195800"/>
          </a:xfrm>
          <a:custGeom>
            <a:avLst/>
            <a:gdLst>
              <a:gd name="T0" fmla="*/ 774 w 774"/>
              <a:gd name="T1" fmla="*/ 210 h 210"/>
              <a:gd name="T2" fmla="*/ 389 w 774"/>
              <a:gd name="T3" fmla="*/ 210 h 210"/>
              <a:gd name="T4" fmla="*/ 389 w 774"/>
              <a:gd name="T5" fmla="*/ 0 h 210"/>
              <a:gd name="T6" fmla="*/ 0 w 774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4" h="210">
                <a:moveTo>
                  <a:pt x="774" y="210"/>
                </a:moveTo>
                <a:lnTo>
                  <a:pt x="389" y="210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A2897B"/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20" tIns="60960" rIns="121920" bIns="60960"/>
          <a:lstStyle/>
          <a:p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印品黑体" panose="00000500000000000000" pitchFamily="2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419E8CE-EC32-6FC5-104E-BC4AE12F5D87}"/>
              </a:ext>
            </a:extLst>
          </p:cNvPr>
          <p:cNvSpPr/>
          <p:nvPr/>
        </p:nvSpPr>
        <p:spPr>
          <a:xfrm>
            <a:off x="9283964" y="3229206"/>
            <a:ext cx="656566" cy="369318"/>
          </a:xfrm>
          <a:prstGeom prst="rect">
            <a:avLst/>
          </a:prstGeom>
        </p:spPr>
        <p:txBody>
          <a:bodyPr wrap="none" lIns="121908" tIns="60953" rIns="121908" bIns="60953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射速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AC75F70-5FC6-ECDA-FFEE-0A4E767408D3}"/>
              </a:ext>
            </a:extLst>
          </p:cNvPr>
          <p:cNvSpPr/>
          <p:nvPr/>
        </p:nvSpPr>
        <p:spPr>
          <a:xfrm>
            <a:off x="9672044" y="4580210"/>
            <a:ext cx="656566" cy="369318"/>
          </a:xfrm>
          <a:prstGeom prst="rect">
            <a:avLst/>
          </a:prstGeom>
        </p:spPr>
        <p:txBody>
          <a:bodyPr wrap="none" lIns="121908" tIns="60953" rIns="121908" bIns="60953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角度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E58210B-F292-E5EC-B284-EE2E811D49CC}"/>
              </a:ext>
            </a:extLst>
          </p:cNvPr>
          <p:cNvSpPr/>
          <p:nvPr/>
        </p:nvSpPr>
        <p:spPr>
          <a:xfrm>
            <a:off x="9088799" y="5928320"/>
            <a:ext cx="656566" cy="369318"/>
          </a:xfrm>
          <a:prstGeom prst="rect">
            <a:avLst/>
          </a:prstGeom>
        </p:spPr>
        <p:txBody>
          <a:bodyPr wrap="none" lIns="121908" tIns="60953" rIns="121908" bIns="60953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频率</a:t>
            </a:r>
          </a:p>
        </p:txBody>
      </p:sp>
    </p:spTree>
    <p:extLst>
      <p:ext uri="{BB962C8B-B14F-4D97-AF65-F5344CB8AC3E}">
        <p14:creationId xmlns:p14="http://schemas.microsoft.com/office/powerpoint/2010/main" val="332454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3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2" grpId="0" animBg="1"/>
      <p:bldP spid="43" grpId="0" animBg="1"/>
      <p:bldP spid="44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B71D8D60-716F-2596-9B3E-DE5518C35E23}"/>
              </a:ext>
            </a:extLst>
          </p:cNvPr>
          <p:cNvGrpSpPr/>
          <p:nvPr/>
        </p:nvGrpSpPr>
        <p:grpSpPr>
          <a:xfrm>
            <a:off x="2991993" y="787792"/>
            <a:ext cx="8140674" cy="5868935"/>
            <a:chOff x="-2514715" y="4003404"/>
            <a:chExt cx="8140674" cy="5868935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FA1229AB-BDD6-BE53-A742-81C96AE12FB0}"/>
                </a:ext>
              </a:extLst>
            </p:cNvPr>
            <p:cNvSpPr/>
            <p:nvPr/>
          </p:nvSpPr>
          <p:spPr>
            <a:xfrm flipV="1">
              <a:off x="12006" y="5032729"/>
              <a:ext cx="5613953" cy="4839610"/>
            </a:xfrm>
            <a:custGeom>
              <a:avLst/>
              <a:gdLst>
                <a:gd name="connsiteX0" fmla="*/ 0 w 897834"/>
                <a:gd name="connsiteY0" fmla="*/ 773994 h 773994"/>
                <a:gd name="connsiteX1" fmla="*/ 897834 w 897834"/>
                <a:gd name="connsiteY1" fmla="*/ 773994 h 773994"/>
                <a:gd name="connsiteX2" fmla="*/ 842142 w 897834"/>
                <a:gd name="connsiteY2" fmla="*/ 677972 h 773994"/>
                <a:gd name="connsiteX3" fmla="*/ 810872 w 897834"/>
                <a:gd name="connsiteY3" fmla="*/ 677972 h 773994"/>
                <a:gd name="connsiteX4" fmla="*/ 854254 w 897834"/>
                <a:gd name="connsiteY4" fmla="*/ 752769 h 773994"/>
                <a:gd name="connsiteX5" fmla="*/ 43580 w 897834"/>
                <a:gd name="connsiteY5" fmla="*/ 752769 h 773994"/>
                <a:gd name="connsiteX6" fmla="*/ 448917 w 897834"/>
                <a:gd name="connsiteY6" fmla="*/ 53912 h 773994"/>
                <a:gd name="connsiteX7" fmla="*/ 485478 w 897834"/>
                <a:gd name="connsiteY7" fmla="*/ 116948 h 773994"/>
                <a:gd name="connsiteX8" fmla="*/ 516747 w 897834"/>
                <a:gd name="connsiteY8" fmla="*/ 116948 h 773994"/>
                <a:gd name="connsiteX9" fmla="*/ 448917 w 897834"/>
                <a:gd name="connsiteY9" fmla="*/ 0 h 77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7834" h="773994">
                  <a:moveTo>
                    <a:pt x="0" y="773994"/>
                  </a:moveTo>
                  <a:lnTo>
                    <a:pt x="897834" y="773994"/>
                  </a:lnTo>
                  <a:lnTo>
                    <a:pt x="842142" y="677972"/>
                  </a:lnTo>
                  <a:lnTo>
                    <a:pt x="810872" y="677972"/>
                  </a:lnTo>
                  <a:lnTo>
                    <a:pt x="854254" y="752769"/>
                  </a:lnTo>
                  <a:lnTo>
                    <a:pt x="43580" y="752769"/>
                  </a:lnTo>
                  <a:lnTo>
                    <a:pt x="448917" y="53912"/>
                  </a:lnTo>
                  <a:lnTo>
                    <a:pt x="485478" y="116948"/>
                  </a:lnTo>
                  <a:lnTo>
                    <a:pt x="516747" y="116948"/>
                  </a:lnTo>
                  <a:lnTo>
                    <a:pt x="44891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AFF7A9F6-5A43-F00B-04B0-4405E3AB13FD}"/>
                </a:ext>
              </a:extLst>
            </p:cNvPr>
            <p:cNvSpPr/>
            <p:nvPr/>
          </p:nvSpPr>
          <p:spPr>
            <a:xfrm flipV="1">
              <a:off x="-2514715" y="4003404"/>
              <a:ext cx="6026267" cy="5195061"/>
            </a:xfrm>
            <a:custGeom>
              <a:avLst/>
              <a:gdLst>
                <a:gd name="connsiteX0" fmla="*/ 0 w 707136"/>
                <a:gd name="connsiteY0" fmla="*/ 609600 h 609600"/>
                <a:gd name="connsiteX1" fmla="*/ 707136 w 707136"/>
                <a:gd name="connsiteY1" fmla="*/ 609600 h 609600"/>
                <a:gd name="connsiteX2" fmla="*/ 652861 w 707136"/>
                <a:gd name="connsiteY2" fmla="*/ 516022 h 609600"/>
                <a:gd name="connsiteX3" fmla="*/ 611458 w 707136"/>
                <a:gd name="connsiteY3" fmla="*/ 516022 h 609600"/>
                <a:gd name="connsiteX4" fmla="*/ 643636 w 707136"/>
                <a:gd name="connsiteY4" fmla="*/ 571501 h 609600"/>
                <a:gd name="connsiteX5" fmla="*/ 61837 w 707136"/>
                <a:gd name="connsiteY5" fmla="*/ 571501 h 609600"/>
                <a:gd name="connsiteX6" fmla="*/ 352737 w 707136"/>
                <a:gd name="connsiteY6" fmla="*/ 69950 h 609600"/>
                <a:gd name="connsiteX7" fmla="*/ 429955 w 707136"/>
                <a:gd name="connsiteY7" fmla="*/ 203085 h 609600"/>
                <a:gd name="connsiteX8" fmla="*/ 450656 w 707136"/>
                <a:gd name="connsiteY8" fmla="*/ 167393 h 609600"/>
                <a:gd name="connsiteX9" fmla="*/ 353568 w 707136"/>
                <a:gd name="connsiteY9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7136" h="609600">
                  <a:moveTo>
                    <a:pt x="0" y="609600"/>
                  </a:moveTo>
                  <a:lnTo>
                    <a:pt x="707136" y="609600"/>
                  </a:lnTo>
                  <a:lnTo>
                    <a:pt x="652861" y="516022"/>
                  </a:lnTo>
                  <a:lnTo>
                    <a:pt x="611458" y="516022"/>
                  </a:lnTo>
                  <a:lnTo>
                    <a:pt x="643636" y="571501"/>
                  </a:lnTo>
                  <a:lnTo>
                    <a:pt x="61837" y="571501"/>
                  </a:lnTo>
                  <a:lnTo>
                    <a:pt x="352737" y="69950"/>
                  </a:lnTo>
                  <a:lnTo>
                    <a:pt x="429955" y="203085"/>
                  </a:lnTo>
                  <a:lnTo>
                    <a:pt x="450656" y="167393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5" name="Block Arc 51">
            <a:extLst>
              <a:ext uri="{FF2B5EF4-FFF2-40B4-BE49-F238E27FC236}">
                <a16:creationId xmlns:a16="http://schemas.microsoft.com/office/drawing/2014/main" id="{371773E6-A223-8D0B-9A7C-1EEEB8F6880C}"/>
              </a:ext>
            </a:extLst>
          </p:cNvPr>
          <p:cNvSpPr/>
          <p:nvPr/>
        </p:nvSpPr>
        <p:spPr>
          <a:xfrm>
            <a:off x="299663" y="2514766"/>
            <a:ext cx="2218145" cy="2216151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683" tIns="43341" rIns="86683" bIns="43341" anchor="ctr"/>
          <a:lstStyle/>
          <a:p>
            <a:pPr marL="0" marR="0" lvl="0" indent="0" algn="ctr" defTabSz="13754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" name="Block Arc 52">
            <a:extLst>
              <a:ext uri="{FF2B5EF4-FFF2-40B4-BE49-F238E27FC236}">
                <a16:creationId xmlns:a16="http://schemas.microsoft.com/office/drawing/2014/main" id="{5CC778E8-C65A-AC07-F7C6-5DF5535B4FCD}"/>
              </a:ext>
            </a:extLst>
          </p:cNvPr>
          <p:cNvSpPr/>
          <p:nvPr/>
        </p:nvSpPr>
        <p:spPr>
          <a:xfrm rot="10800000">
            <a:off x="2182023" y="2512645"/>
            <a:ext cx="2247636" cy="2218267"/>
          </a:xfrm>
          <a:prstGeom prst="blockArc">
            <a:avLst>
              <a:gd name="adj1" fmla="val 10799999"/>
              <a:gd name="adj2" fmla="val 3"/>
              <a:gd name="adj3" fmla="val 15291"/>
            </a:avLst>
          </a:prstGeom>
          <a:solidFill>
            <a:srgbClr val="297FD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1" tIns="45701" rIns="91401" bIns="45701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7" name="Block Arc 53">
            <a:extLst>
              <a:ext uri="{FF2B5EF4-FFF2-40B4-BE49-F238E27FC236}">
                <a16:creationId xmlns:a16="http://schemas.microsoft.com/office/drawing/2014/main" id="{BACF2A6F-4706-A8D9-4349-C27014A61D64}"/>
              </a:ext>
            </a:extLst>
          </p:cNvPr>
          <p:cNvSpPr/>
          <p:nvPr/>
        </p:nvSpPr>
        <p:spPr>
          <a:xfrm>
            <a:off x="7853156" y="2522381"/>
            <a:ext cx="2218145" cy="2216151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gradFill>
            <a:gsLst>
              <a:gs pos="50000">
                <a:srgbClr val="5A80A7"/>
              </a:gs>
              <a:gs pos="0">
                <a:srgbClr val="91AAC4"/>
              </a:gs>
              <a:gs pos="100000">
                <a:srgbClr val="235589"/>
              </a:gs>
            </a:gsLst>
            <a:lin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86683" tIns="43341" rIns="86683" bIns="43341" anchor="ctr"/>
          <a:lstStyle/>
          <a:p>
            <a:pPr marL="0" marR="0" lvl="0" indent="0" algn="ctr" defTabSz="13754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Block Arc 54">
            <a:extLst>
              <a:ext uri="{FF2B5EF4-FFF2-40B4-BE49-F238E27FC236}">
                <a16:creationId xmlns:a16="http://schemas.microsoft.com/office/drawing/2014/main" id="{A6356FE7-CC7F-39BA-D634-63236DA67C76}"/>
              </a:ext>
            </a:extLst>
          </p:cNvPr>
          <p:cNvSpPr/>
          <p:nvPr/>
        </p:nvSpPr>
        <p:spPr>
          <a:xfrm rot="10800000">
            <a:off x="5972605" y="2512645"/>
            <a:ext cx="2218145" cy="2218267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7F8FA9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1" tIns="45701" rIns="91401" bIns="45701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9" name="Block Arc 55">
            <a:extLst>
              <a:ext uri="{FF2B5EF4-FFF2-40B4-BE49-F238E27FC236}">
                <a16:creationId xmlns:a16="http://schemas.microsoft.com/office/drawing/2014/main" id="{FE9E92D1-A1A1-99D4-22B6-3BD795963CAD}"/>
              </a:ext>
            </a:extLst>
          </p:cNvPr>
          <p:cNvSpPr/>
          <p:nvPr/>
        </p:nvSpPr>
        <p:spPr>
          <a:xfrm>
            <a:off x="4090446" y="2508661"/>
            <a:ext cx="2218145" cy="2216151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297F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86683" tIns="43341" rIns="86683" bIns="43341" anchor="ctr"/>
          <a:lstStyle/>
          <a:p>
            <a:pPr marL="0" marR="0" lvl="0" indent="0" algn="ctr" defTabSz="13754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5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Freeform 62">
            <a:extLst>
              <a:ext uri="{FF2B5EF4-FFF2-40B4-BE49-F238E27FC236}">
                <a16:creationId xmlns:a16="http://schemas.microsoft.com/office/drawing/2014/main" id="{6A5C8AE5-C688-F5C4-2A77-18011B974017}"/>
              </a:ext>
            </a:extLst>
          </p:cNvPr>
          <p:cNvSpPr/>
          <p:nvPr/>
        </p:nvSpPr>
        <p:spPr>
          <a:xfrm>
            <a:off x="758206" y="2978440"/>
            <a:ext cx="1288979" cy="1289051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43784" tIns="243784" rIns="210629" bIns="210629" spcCol="903" anchor="ctr"/>
          <a:lstStyle/>
          <a:p>
            <a:pPr marL="0" marR="0" lvl="0" indent="0" algn="ctr" defTabSz="11849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Arial" panose="020B0604020202020204" pitchFamily="34" charset="0"/>
              </a:rPr>
              <a:t>AI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Freeform 63">
            <a:extLst>
              <a:ext uri="{FF2B5EF4-FFF2-40B4-BE49-F238E27FC236}">
                <a16:creationId xmlns:a16="http://schemas.microsoft.com/office/drawing/2014/main" id="{34F3E0A0-79AF-CA4C-A22C-2C3AF84C6464}"/>
              </a:ext>
            </a:extLst>
          </p:cNvPr>
          <p:cNvSpPr/>
          <p:nvPr/>
        </p:nvSpPr>
        <p:spPr>
          <a:xfrm>
            <a:off x="10195766" y="2985930"/>
            <a:ext cx="1286860" cy="1289051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629DD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1" tIns="45701" rIns="91401" bIns="45701" numCol="1" spcCol="0" rtlCol="0" fromWordArt="0" anchor="ctr" anchorCtr="0" forceAA="0" compatLnSpc="1">
            <a:noAutofit/>
          </a:bodyPr>
          <a:lstStyle/>
          <a:p>
            <a:pPr marL="0" marR="0" lvl="0" indent="0" algn="ctr" defTabSz="11849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电控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Freeform 64">
            <a:extLst>
              <a:ext uri="{FF2B5EF4-FFF2-40B4-BE49-F238E27FC236}">
                <a16:creationId xmlns:a16="http://schemas.microsoft.com/office/drawing/2014/main" id="{828B1584-F0C0-73F3-42C8-4A558EEE8B88}"/>
              </a:ext>
            </a:extLst>
          </p:cNvPr>
          <p:cNvSpPr/>
          <p:nvPr/>
        </p:nvSpPr>
        <p:spPr>
          <a:xfrm>
            <a:off x="2639588" y="2973950"/>
            <a:ext cx="1322469" cy="1292353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43784" tIns="243784" rIns="210629" bIns="210629" spcCol="903" anchor="ctr"/>
          <a:lstStyle/>
          <a:p>
            <a:pPr marL="0" marR="0" lvl="0" indent="0" algn="ctr" defTabSz="11849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决策</a:t>
            </a:r>
            <a:endParaRPr kumimoji="0" lang="en-US" sz="3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3" name="Freeform 65">
            <a:extLst>
              <a:ext uri="{FF2B5EF4-FFF2-40B4-BE49-F238E27FC236}">
                <a16:creationId xmlns:a16="http://schemas.microsoft.com/office/drawing/2014/main" id="{4114F924-D512-71F1-A3EB-484C821BCF60}"/>
              </a:ext>
            </a:extLst>
          </p:cNvPr>
          <p:cNvSpPr/>
          <p:nvPr/>
        </p:nvSpPr>
        <p:spPr>
          <a:xfrm>
            <a:off x="6435788" y="2985930"/>
            <a:ext cx="1288979" cy="1289051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7F8FA9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1" tIns="45701" rIns="91401" bIns="45701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rPr>
              <a:t>视觉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4" name="Freeform 66">
            <a:extLst>
              <a:ext uri="{FF2B5EF4-FFF2-40B4-BE49-F238E27FC236}">
                <a16:creationId xmlns:a16="http://schemas.microsoft.com/office/drawing/2014/main" id="{BBAA25FA-B0A1-B2C9-A940-553C7729AC96}"/>
              </a:ext>
            </a:extLst>
          </p:cNvPr>
          <p:cNvSpPr/>
          <p:nvPr/>
        </p:nvSpPr>
        <p:spPr>
          <a:xfrm>
            <a:off x="8325690" y="2997200"/>
            <a:ext cx="1286863" cy="1289051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4A66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243784" tIns="243784" rIns="210629" bIns="210629" spcCol="903" anchor="ctr"/>
          <a:lstStyle/>
          <a:p>
            <a:pPr marL="0" marR="0" lvl="0" indent="0" algn="ctr" defTabSz="11849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定位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1DD7BBF4-D60D-CD0D-2863-8BB38F57D23F}"/>
              </a:ext>
            </a:extLst>
          </p:cNvPr>
          <p:cNvSpPr txBox="1"/>
          <p:nvPr/>
        </p:nvSpPr>
        <p:spPr>
          <a:xfrm>
            <a:off x="1057557" y="4622402"/>
            <a:ext cx="2049843" cy="338359"/>
          </a:xfrm>
          <a:prstGeom prst="rect">
            <a:avLst/>
          </a:prstGeom>
        </p:spPr>
        <p:txBody>
          <a:bodyPr vert="horz" lIns="0" tIns="98463" rIns="0" bIns="98463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zh-CN" altLang="en-US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吉甲</a:t>
            </a:r>
            <a:r>
              <a:rPr lang="en-US" altLang="zh-CN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AI</a:t>
            </a:r>
            <a:r>
              <a:rPr lang="zh-CN" altLang="en-US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组</a:t>
            </a:r>
          </a:p>
          <a:p>
            <a:pPr algn="l" defTabSz="457200"/>
            <a:r>
              <a:rPr lang="en-US" altLang="zh-CN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C++</a:t>
            </a:r>
          </a:p>
          <a:p>
            <a:pPr algn="l" defTabSz="457200"/>
            <a:r>
              <a:rPr lang="en-US" altLang="zh-CN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ROS</a:t>
            </a:r>
            <a:endParaRPr lang="zh-CN" altLang="en-US" sz="1600" dirty="0">
              <a:solidFill>
                <a:prstClr val="white">
                  <a:lumMod val="75000"/>
                </a:prst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ABF0439-67DF-22FB-9E51-3B5C4D9B6C0D}"/>
              </a:ext>
            </a:extLst>
          </p:cNvPr>
          <p:cNvSpPr txBox="1"/>
          <p:nvPr/>
        </p:nvSpPr>
        <p:spPr>
          <a:xfrm>
            <a:off x="2937135" y="2337971"/>
            <a:ext cx="2049843" cy="338359"/>
          </a:xfrm>
          <a:prstGeom prst="rect">
            <a:avLst/>
          </a:prstGeom>
        </p:spPr>
        <p:txBody>
          <a:bodyPr vert="horz" lIns="0" tIns="98463" rIns="0" bIns="98463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zh-CN" altLang="en-US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行为树</a:t>
            </a:r>
            <a:endParaRPr lang="en-US" altLang="zh-CN" sz="1600" dirty="0">
              <a:solidFill>
                <a:prstClr val="white">
                  <a:lumMod val="75000"/>
                </a:prst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defTabSz="457200"/>
            <a:r>
              <a:rPr lang="zh-CN" altLang="en-US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势场</a:t>
            </a:r>
            <a:endParaRPr lang="en-US" altLang="zh-CN" sz="1600" dirty="0">
              <a:solidFill>
                <a:prstClr val="white">
                  <a:lumMod val="75000"/>
                </a:prst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defTabSz="457200"/>
            <a:r>
              <a:rPr lang="zh-CN" altLang="en-US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仿真环境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D3DB510C-2647-0AE2-769E-0F78C9EC2CBE}"/>
              </a:ext>
            </a:extLst>
          </p:cNvPr>
          <p:cNvSpPr txBox="1"/>
          <p:nvPr/>
        </p:nvSpPr>
        <p:spPr>
          <a:xfrm>
            <a:off x="6699846" y="2428906"/>
            <a:ext cx="1543182" cy="338359"/>
          </a:xfrm>
          <a:prstGeom prst="rect">
            <a:avLst/>
          </a:prstGeom>
        </p:spPr>
        <p:txBody>
          <a:bodyPr vert="horz" lIns="0" tIns="98463" rIns="0" bIns="98463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en-US" altLang="zh-CN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OpenCV</a:t>
            </a:r>
          </a:p>
          <a:p>
            <a:pPr algn="l" defTabSz="457200"/>
            <a:r>
              <a:rPr lang="zh-CN" altLang="en-US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火力控制</a:t>
            </a:r>
            <a:endParaRPr lang="en-US" altLang="zh-CN" sz="1600" dirty="0">
              <a:solidFill>
                <a:prstClr val="white">
                  <a:lumMod val="75000"/>
                </a:prst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BEFEEB1-E2BB-E861-946C-0036863A7645}"/>
              </a:ext>
            </a:extLst>
          </p:cNvPr>
          <p:cNvSpPr txBox="1"/>
          <p:nvPr/>
        </p:nvSpPr>
        <p:spPr>
          <a:xfrm>
            <a:off x="8624094" y="4622402"/>
            <a:ext cx="2049843" cy="338359"/>
          </a:xfrm>
          <a:prstGeom prst="rect">
            <a:avLst/>
          </a:prstGeom>
        </p:spPr>
        <p:txBody>
          <a:bodyPr vert="horz" lIns="0" tIns="98463" rIns="0" bIns="98463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zh-CN" altLang="en-US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数学逻辑</a:t>
            </a:r>
            <a:endParaRPr lang="en-US" altLang="zh-CN" sz="1600" dirty="0">
              <a:solidFill>
                <a:prstClr val="white">
                  <a:lumMod val="75000"/>
                </a:prst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defTabSz="457200"/>
            <a:r>
              <a:rPr lang="en-US" altLang="zh-CN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AMCL</a:t>
            </a:r>
          </a:p>
          <a:p>
            <a:pPr algn="l" defTabSz="457200"/>
            <a:r>
              <a:rPr lang="en-US" altLang="zh-CN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SLAM</a:t>
            </a:r>
            <a:endParaRPr lang="zh-CN" altLang="en-US" sz="1600" dirty="0">
              <a:solidFill>
                <a:prstClr val="white">
                  <a:lumMod val="75000"/>
                </a:prst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9" name="Block Arc 52">
            <a:extLst>
              <a:ext uri="{FF2B5EF4-FFF2-40B4-BE49-F238E27FC236}">
                <a16:creationId xmlns:a16="http://schemas.microsoft.com/office/drawing/2014/main" id="{40DA0DB6-BAB0-17EF-C978-FA5563E141F1}"/>
              </a:ext>
            </a:extLst>
          </p:cNvPr>
          <p:cNvSpPr/>
          <p:nvPr/>
        </p:nvSpPr>
        <p:spPr>
          <a:xfrm rot="10800000">
            <a:off x="9737018" y="2522381"/>
            <a:ext cx="2218145" cy="2218267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629DD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01" tIns="45701" rIns="91401" bIns="45701" numCol="1" spcCol="0" rtlCol="0" fromWordArt="0" anchor="ctr" anchorCtr="0" forceAA="0" compatLnSpc="1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60" name="Freeform 63">
            <a:extLst>
              <a:ext uri="{FF2B5EF4-FFF2-40B4-BE49-F238E27FC236}">
                <a16:creationId xmlns:a16="http://schemas.microsoft.com/office/drawing/2014/main" id="{602C5B55-AF8F-391E-3606-2BBD2A275BE5}"/>
              </a:ext>
            </a:extLst>
          </p:cNvPr>
          <p:cNvSpPr/>
          <p:nvPr/>
        </p:nvSpPr>
        <p:spPr>
          <a:xfrm>
            <a:off x="4540343" y="2980997"/>
            <a:ext cx="1286860" cy="1289051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629DD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eaVert" wrap="square" lIns="91401" tIns="45701" rIns="91401" bIns="45701" numCol="1" spcCol="0" rtlCol="0" fromWordArt="0" anchor="ctr" anchorCtr="0" forceAA="0" compatLnSpc="1">
            <a:noAutofit/>
          </a:bodyPr>
          <a:lstStyle/>
          <a:p>
            <a:pPr marL="0" marR="0" lvl="0" indent="0" algn="ctr" defTabSz="11849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rPr>
              <a:t>导航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CAA9AEE9-8367-8744-4EC6-F4310EE36562}"/>
              </a:ext>
            </a:extLst>
          </p:cNvPr>
          <p:cNvSpPr txBox="1"/>
          <p:nvPr/>
        </p:nvSpPr>
        <p:spPr>
          <a:xfrm>
            <a:off x="4551325" y="4479979"/>
            <a:ext cx="1552915" cy="338359"/>
          </a:xfrm>
          <a:prstGeom prst="rect">
            <a:avLst/>
          </a:prstGeom>
        </p:spPr>
        <p:txBody>
          <a:bodyPr vert="horz" lIns="0" tIns="98463" rIns="0" bIns="98463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zh-CN" altLang="en-US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全局、局部规划</a:t>
            </a:r>
            <a:endParaRPr lang="en-US" altLang="zh-CN" sz="1600" dirty="0">
              <a:solidFill>
                <a:prstClr val="white">
                  <a:lumMod val="75000"/>
                </a:prst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defTabSz="457200"/>
            <a:r>
              <a:rPr lang="en-US" altLang="zh-CN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Navigation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9C03AEC0-F312-4223-9A25-8DDC3F22FC91}"/>
              </a:ext>
            </a:extLst>
          </p:cNvPr>
          <p:cNvSpPr txBox="1"/>
          <p:nvPr/>
        </p:nvSpPr>
        <p:spPr>
          <a:xfrm>
            <a:off x="10404652" y="2539735"/>
            <a:ext cx="2049843" cy="338359"/>
          </a:xfrm>
          <a:prstGeom prst="rect">
            <a:avLst/>
          </a:prstGeom>
        </p:spPr>
        <p:txBody>
          <a:bodyPr vert="horz" lIns="0" tIns="98463" rIns="0" bIns="98463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zh-CN" altLang="en-US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底层代码</a:t>
            </a:r>
            <a:endParaRPr lang="en-US" altLang="zh-CN" sz="1600" dirty="0">
              <a:solidFill>
                <a:prstClr val="white">
                  <a:lumMod val="75000"/>
                </a:prst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l" defTabSz="457200"/>
            <a:r>
              <a:rPr lang="zh-CN" altLang="en-US" sz="16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运动控制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40DB92D9-0E40-0A1A-13EC-C25801632A6D}"/>
              </a:ext>
            </a:extLst>
          </p:cNvPr>
          <p:cNvSpPr txBox="1"/>
          <p:nvPr/>
        </p:nvSpPr>
        <p:spPr>
          <a:xfrm>
            <a:off x="4691568" y="1311044"/>
            <a:ext cx="2562071" cy="338359"/>
          </a:xfrm>
          <a:prstGeom prst="rect">
            <a:avLst/>
          </a:prstGeom>
        </p:spPr>
        <p:txBody>
          <a:bodyPr vert="horz" lIns="0" tIns="98463" rIns="0" bIns="98463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zh-CN" altLang="en-US" sz="2000" dirty="0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特别鸣谢：</a:t>
            </a:r>
            <a:r>
              <a:rPr lang="en-US" altLang="zh-CN" sz="2000" dirty="0" err="1">
                <a:solidFill>
                  <a:prstClr val="white">
                    <a:lumMod val="7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ChatGPT</a:t>
            </a:r>
            <a:endParaRPr lang="zh-CN" altLang="en-US" sz="2000" dirty="0">
              <a:solidFill>
                <a:prstClr val="white">
                  <a:lumMod val="75000"/>
                </a:prstClr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83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4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8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2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6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4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8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6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4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4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8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7" grpId="0" bldLvl="0" animBg="1"/>
      <p:bldP spid="48" grpId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animBg="1"/>
      <p:bldP spid="54" grpId="0" animBg="1"/>
      <p:bldP spid="55" grpId="0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bldLvl="0" animBg="1"/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CE303-47D4-400A-B480-DF8A6C7A5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565AC4-BC62-426E-9519-45ACF2E77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方向介绍</a:t>
            </a:r>
          </a:p>
        </p:txBody>
      </p:sp>
    </p:spTree>
    <p:extLst>
      <p:ext uri="{BB962C8B-B14F-4D97-AF65-F5344CB8AC3E}">
        <p14:creationId xmlns:p14="http://schemas.microsoft.com/office/powerpoint/2010/main" val="10494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41A672E-636A-4E4F-B7D2-AAA1F62DFB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5920" y="1647031"/>
            <a:ext cx="1095178" cy="1017915"/>
          </a:xfrm>
        </p:spPr>
        <p:txBody>
          <a:bodyPr/>
          <a:lstStyle/>
          <a:p>
            <a:r>
              <a:rPr lang="en-US" altLang="zh-CN" b="0" dirty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zh-CN" altLang="en-US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C5184B-FC9E-45CE-AF8B-DCB2E02041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赛事介绍</a:t>
            </a:r>
          </a:p>
        </p:txBody>
      </p:sp>
    </p:spTree>
    <p:extLst>
      <p:ext uri="{BB962C8B-B14F-4D97-AF65-F5344CB8AC3E}">
        <p14:creationId xmlns:p14="http://schemas.microsoft.com/office/powerpoint/2010/main" val="171305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699B1B-D4C3-55B3-2CFE-A6E972F0D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" y="2984373"/>
            <a:ext cx="6762750" cy="3800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98CBA8-FB41-20DA-73AC-0040BC2E8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" y="192975"/>
            <a:ext cx="9235131" cy="2671573"/>
          </a:xfrm>
          <a:prstGeom prst="rect">
            <a:avLst/>
          </a:prstGeom>
          <a:solidFill>
            <a:srgbClr val="FFFFFF">
              <a:shade val="85000"/>
              <a:alpha val="70000"/>
            </a:srgbClr>
          </a:solidFill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E58797-7640-D07D-BA6F-B75AA8CE5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540" y="482738"/>
            <a:ext cx="621846" cy="8535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5E9B12-74D6-DEDF-05AB-209F97FBFC94}"/>
              </a:ext>
            </a:extLst>
          </p:cNvPr>
          <p:cNvSpPr txBox="1"/>
          <p:nvPr/>
        </p:nvSpPr>
        <p:spPr>
          <a:xfrm>
            <a:off x="10559540" y="133625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85000"/>
                  </a:schemeClr>
                </a:solidFill>
              </a:rPr>
              <a:t>决</a:t>
            </a:r>
            <a:endParaRPr lang="en-US" altLang="zh-CN" sz="36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sz="3600" b="1" dirty="0">
                <a:solidFill>
                  <a:schemeClr val="bg1">
                    <a:lumMod val="85000"/>
                  </a:schemeClr>
                </a:solidFill>
              </a:rPr>
              <a:t>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4D428C-3D11-0665-56BE-017E04973EC4}"/>
              </a:ext>
            </a:extLst>
          </p:cNvPr>
          <p:cNvSpPr txBox="1"/>
          <p:nvPr/>
        </p:nvSpPr>
        <p:spPr>
          <a:xfrm>
            <a:off x="7433305" y="3236443"/>
            <a:ext cx="229044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行为树</a:t>
            </a:r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决策框架</a:t>
            </a:r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97AB43-3796-D5A0-E4BB-5057B31DC25E}"/>
              </a:ext>
            </a:extLst>
          </p:cNvPr>
          <p:cNvSpPr txBox="1"/>
          <p:nvPr/>
        </p:nvSpPr>
        <p:spPr>
          <a:xfrm>
            <a:off x="7418304" y="5014900"/>
            <a:ext cx="229044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黑板</a:t>
            </a:r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共享数据</a:t>
            </a:r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05C98B-AAFD-0D48-A987-8E01B3C24274}"/>
              </a:ext>
            </a:extLst>
          </p:cNvPr>
          <p:cNvSpPr txBox="1"/>
          <p:nvPr/>
        </p:nvSpPr>
        <p:spPr>
          <a:xfrm>
            <a:off x="7356930" y="3862553"/>
            <a:ext cx="4271010" cy="7383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决策框架以观察（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Observation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）的信息为输入，以动作（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）为输出，辅助机器人制定决策。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41C857-CABD-42A4-A39A-EF584D75326D}"/>
              </a:ext>
            </a:extLst>
          </p:cNvPr>
          <p:cNvSpPr txBox="1"/>
          <p:nvPr/>
        </p:nvSpPr>
        <p:spPr>
          <a:xfrm>
            <a:off x="7356930" y="5664036"/>
            <a:ext cx="4271010" cy="9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黑板与游戏设计中黑板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(Blackboard)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的概念相似，作为当前决策系统中观察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(Observation)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的输入，用于调度一系列感知任务并获取感知信息。</a:t>
            </a:r>
          </a:p>
        </p:txBody>
      </p:sp>
    </p:spTree>
    <p:extLst>
      <p:ext uri="{BB962C8B-B14F-4D97-AF65-F5344CB8AC3E}">
        <p14:creationId xmlns:p14="http://schemas.microsoft.com/office/powerpoint/2010/main" val="116531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7DF7CCC-5E2D-4268-9B48-B711681368F3}"/>
              </a:ext>
            </a:extLst>
          </p:cNvPr>
          <p:cNvSpPr txBox="1"/>
          <p:nvPr/>
        </p:nvSpPr>
        <p:spPr>
          <a:xfrm>
            <a:off x="843902" y="1792815"/>
            <a:ext cx="2290445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A*</a:t>
            </a: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全局路径规划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8403A4-A42A-08AE-54E4-1936CB73E3B6}"/>
              </a:ext>
            </a:extLst>
          </p:cNvPr>
          <p:cNvSpPr txBox="1"/>
          <p:nvPr/>
        </p:nvSpPr>
        <p:spPr>
          <a:xfrm>
            <a:off x="843902" y="3930225"/>
            <a:ext cx="2290445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TEB</a:t>
            </a: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轨迹规划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44FF12-8A96-E14B-B712-5861057D21D7}"/>
              </a:ext>
            </a:extLst>
          </p:cNvPr>
          <p:cNvSpPr txBox="1"/>
          <p:nvPr/>
        </p:nvSpPr>
        <p:spPr>
          <a:xfrm>
            <a:off x="767527" y="2418925"/>
            <a:ext cx="4271010" cy="11969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全局路径规划采用改进 A*算法</a:t>
            </a:r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，我们在 A*算法的代价函数中引入 movecost 因子，在计算 A*中当前 G 值时对障碍物附近的像素单元增加额外的代价值，保证所获得的路径尽可能避免出现障碍物的位置。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D71C88-A270-343F-D953-A032ED994C7F}"/>
              </a:ext>
            </a:extLst>
          </p:cNvPr>
          <p:cNvSpPr txBox="1"/>
          <p:nvPr/>
        </p:nvSpPr>
        <p:spPr>
          <a:xfrm>
            <a:off x="782528" y="4579361"/>
            <a:ext cx="4271010" cy="1418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 TEB 算法进行局部轨迹规划，得到移动期望速度和加速度，避免惯性的原因导致机器人行驶过程中偏离轨迹发生碰撞。同时，提高了 TEB 中对全局路径的贴合性，配合全局规划中的 </a:t>
            </a:r>
            <a:r>
              <a:rPr sz="1200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movecost，大大提高了机器人避开动态障碍物和通过窄道的能力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SharedScreenshot4">
            <a:extLst>
              <a:ext uri="{FF2B5EF4-FFF2-40B4-BE49-F238E27FC236}">
                <a16:creationId xmlns:a16="http://schemas.microsoft.com/office/drawing/2014/main" id="{F4EAA0C4-819F-B454-7D98-7D68EE774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5"/>
          <a:stretch/>
        </p:blipFill>
        <p:spPr>
          <a:xfrm>
            <a:off x="5827016" y="477338"/>
            <a:ext cx="5118858" cy="28366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BD95D3E-AD46-55F1-A963-0D706B05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16" y="3429244"/>
            <a:ext cx="5145933" cy="30270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D33B09-C395-EC87-6759-F6606AA0B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27" y="596242"/>
            <a:ext cx="621846" cy="85351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3B590B-B632-5669-D04C-D6CBD52DE15E}"/>
              </a:ext>
            </a:extLst>
          </p:cNvPr>
          <p:cNvSpPr txBox="1"/>
          <p:nvPr/>
        </p:nvSpPr>
        <p:spPr>
          <a:xfrm>
            <a:off x="1389373" y="69983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85000"/>
                  </a:schemeClr>
                </a:solidFill>
              </a:rPr>
              <a:t>路径规划</a:t>
            </a:r>
          </a:p>
        </p:txBody>
      </p:sp>
    </p:spTree>
    <p:extLst>
      <p:ext uri="{BB962C8B-B14F-4D97-AF65-F5344CB8AC3E}">
        <p14:creationId xmlns:p14="http://schemas.microsoft.com/office/powerpoint/2010/main" val="19946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calization_rviz">
            <a:extLst>
              <a:ext uri="{FF2B5EF4-FFF2-40B4-BE49-F238E27FC236}">
                <a16:creationId xmlns:a16="http://schemas.microsoft.com/office/drawing/2014/main" id="{74FE1648-F846-8694-6136-186AE14C1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2927" r="4048" b="3513"/>
          <a:stretch/>
        </p:blipFill>
        <p:spPr bwMode="auto">
          <a:xfrm>
            <a:off x="529515" y="3204057"/>
            <a:ext cx="5390246" cy="34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ocalization">
            <a:extLst>
              <a:ext uri="{FF2B5EF4-FFF2-40B4-BE49-F238E27FC236}">
                <a16:creationId xmlns:a16="http://schemas.microsoft.com/office/drawing/2014/main" id="{B8F31BE3-AAC9-B60C-04BC-FC4E680F5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8" t="12482"/>
          <a:stretch/>
        </p:blipFill>
        <p:spPr bwMode="auto">
          <a:xfrm>
            <a:off x="529515" y="456943"/>
            <a:ext cx="5390246" cy="25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9ABF900-DE25-0928-5E51-19DC5591CA25}"/>
              </a:ext>
            </a:extLst>
          </p:cNvPr>
          <p:cNvSpPr txBox="1"/>
          <p:nvPr/>
        </p:nvSpPr>
        <p:spPr>
          <a:xfrm>
            <a:off x="6758914" y="2064546"/>
            <a:ext cx="1595416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RPLIDAR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63A848-69AB-70AC-3A35-94679E3C8EAD}"/>
              </a:ext>
            </a:extLst>
          </p:cNvPr>
          <p:cNvSpPr txBox="1"/>
          <p:nvPr/>
        </p:nvSpPr>
        <p:spPr>
          <a:xfrm>
            <a:off x="6743913" y="3899937"/>
            <a:ext cx="1668468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AMCL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FE3136-0507-0B39-B8D1-BEE69C80BD36}"/>
              </a:ext>
            </a:extLst>
          </p:cNvPr>
          <p:cNvSpPr txBox="1"/>
          <p:nvPr/>
        </p:nvSpPr>
        <p:spPr>
          <a:xfrm>
            <a:off x="6682538" y="2690656"/>
            <a:ext cx="4271010" cy="7383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TOF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of Flight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）飞行时间测距技术，保证雷达测量精度不会随距离的变化而变化，</a:t>
            </a:r>
          </a:p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在远距离物体条件下，测量精度依旧精准、稳定。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FB88E8-160A-D199-B419-974F1E6B763F}"/>
              </a:ext>
            </a:extLst>
          </p:cNvPr>
          <p:cNvSpPr txBox="1"/>
          <p:nvPr/>
        </p:nvSpPr>
        <p:spPr>
          <a:xfrm>
            <a:off x="6682538" y="4549073"/>
            <a:ext cx="4271010" cy="1846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自适应蒙特卡洛定位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AMCL)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是一套适用于二维机器人运动的定位算法。其主要的算法原理源于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《Probabilistic Robotics》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中描述的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MCL, </a:t>
            </a:r>
            <a:r>
              <a:rPr lang="en-US" altLang="zh-CN" sz="1200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Augmented_MCL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KLD_Sampling_MCL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算法的结合与实现。同时书中第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章描述的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Motion Model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和第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章描述的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Sensor Model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AMCL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中运动的预测和粒子权重的更新。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5B61C9-09CF-2D6D-30B3-977781CED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454" y="882035"/>
            <a:ext cx="621846" cy="8535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505307-140D-4392-5F56-AB3181B8E1BB}"/>
              </a:ext>
            </a:extLst>
          </p:cNvPr>
          <p:cNvSpPr txBox="1"/>
          <p:nvPr/>
        </p:nvSpPr>
        <p:spPr>
          <a:xfrm>
            <a:off x="7311300" y="98562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85000"/>
                  </a:schemeClr>
                </a:solidFill>
              </a:rPr>
              <a:t>定位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3C1FA1-33EB-8458-FAC5-C17A635CF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25802" r="18861" b="5896"/>
          <a:stretch/>
        </p:blipFill>
        <p:spPr bwMode="auto">
          <a:xfrm>
            <a:off x="8818043" y="970329"/>
            <a:ext cx="2766076" cy="14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Q视频20221217094931">
            <a:hlinkClick r:id="" action="ppaction://media"/>
            <a:extLst>
              <a:ext uri="{FF2B5EF4-FFF2-40B4-BE49-F238E27FC236}">
                <a16:creationId xmlns:a16="http://schemas.microsoft.com/office/drawing/2014/main" id="{70DE8E7C-4CA9-8D3E-B8FE-8BEDDABA4BE6}"/>
              </a:ext>
            </a:extLst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30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275433"/>
            <a:ext cx="5828463" cy="35825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A31ABD-8E24-5AA3-A613-0490A2268B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6" b="10219"/>
          <a:stretch/>
        </p:blipFill>
        <p:spPr>
          <a:xfrm>
            <a:off x="0" y="0"/>
            <a:ext cx="4396435" cy="32743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82F784-EF60-CD03-64DD-1C7DAB387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462" y="3274351"/>
            <a:ext cx="5462016" cy="36292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A64AC2-D547-C541-6969-D034853B0232}"/>
              </a:ext>
            </a:extLst>
          </p:cNvPr>
          <p:cNvSpPr txBox="1"/>
          <p:nvPr/>
        </p:nvSpPr>
        <p:spPr>
          <a:xfrm>
            <a:off x="4580042" y="194037"/>
            <a:ext cx="153468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6765A7-6319-89F0-04AA-3B9D0837514A}"/>
              </a:ext>
            </a:extLst>
          </p:cNvPr>
          <p:cNvSpPr txBox="1"/>
          <p:nvPr/>
        </p:nvSpPr>
        <p:spPr>
          <a:xfrm>
            <a:off x="4487426" y="595621"/>
            <a:ext cx="3374018" cy="5167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在一个二维的位图环境下模拟移动机器人、传感器和障碍物等对象。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56B087-478E-75DA-8AD2-6446AFFE0837}"/>
              </a:ext>
            </a:extLst>
          </p:cNvPr>
          <p:cNvSpPr txBox="1"/>
          <p:nvPr/>
        </p:nvSpPr>
        <p:spPr>
          <a:xfrm>
            <a:off x="4580042" y="1309455"/>
            <a:ext cx="153468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Rviz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410FA-E861-DAE2-444D-53D44E9BAFD8}"/>
              </a:ext>
            </a:extLst>
          </p:cNvPr>
          <p:cNvSpPr txBox="1"/>
          <p:nvPr/>
        </p:nvSpPr>
        <p:spPr>
          <a:xfrm>
            <a:off x="4487426" y="1705342"/>
            <a:ext cx="3374018" cy="11815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rviz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中一款三维可视化平台，一方面能够实现对外部信息的图形化显示，另外还可以通过</a:t>
            </a:r>
            <a:r>
              <a:rPr lang="en-US" altLang="zh-CN" sz="1200" spc="3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rviz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给对象发布控制信息，从而实现对机器人的监测与控制。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1CBA2D0-8B05-EAD8-4319-ED490B423441}"/>
              </a:ext>
            </a:extLst>
          </p:cNvPr>
          <p:cNvSpPr txBox="1"/>
          <p:nvPr/>
        </p:nvSpPr>
        <p:spPr>
          <a:xfrm>
            <a:off x="7916461" y="194037"/>
            <a:ext cx="153468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Gazebo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58188B-64F7-8F23-0C50-2911AA6C98F3}"/>
              </a:ext>
            </a:extLst>
          </p:cNvPr>
          <p:cNvSpPr txBox="1"/>
          <p:nvPr/>
        </p:nvSpPr>
        <p:spPr>
          <a:xfrm>
            <a:off x="7854717" y="595621"/>
            <a:ext cx="3374018" cy="959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gazebo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是一款机器人仿真软件，其提供高保真度的物理模拟，一整套传感器模型，以及对用户和程序非常友好的交互方式。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F826925-4201-44ED-678B-AF755A4001D4}"/>
              </a:ext>
            </a:extLst>
          </p:cNvPr>
          <p:cNvSpPr txBox="1"/>
          <p:nvPr/>
        </p:nvSpPr>
        <p:spPr>
          <a:xfrm>
            <a:off x="7916460" y="1622474"/>
            <a:ext cx="153468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A39DAA-6E3E-6C06-9470-CCB3AFAEF990}"/>
              </a:ext>
            </a:extLst>
          </p:cNvPr>
          <p:cNvSpPr txBox="1"/>
          <p:nvPr/>
        </p:nvSpPr>
        <p:spPr>
          <a:xfrm>
            <a:off x="7916460" y="2058716"/>
            <a:ext cx="3374018" cy="959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是一个游戏开发生态系统：强大的渲染引擎，完全集成一整套直观工具和快速工作流程，是一款功能强大的专业游戏引擎。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981744C-3F64-990D-5E9C-2EBD4376B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469" y="194037"/>
            <a:ext cx="621846" cy="85351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6BE669C-9CBB-4459-6FC6-9AB40E545F4C}"/>
              </a:ext>
            </a:extLst>
          </p:cNvPr>
          <p:cNvSpPr txBox="1"/>
          <p:nvPr/>
        </p:nvSpPr>
        <p:spPr>
          <a:xfrm>
            <a:off x="11381469" y="1047551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85000"/>
                  </a:schemeClr>
                </a:solidFill>
              </a:rPr>
              <a:t>仿</a:t>
            </a:r>
            <a:endParaRPr lang="en-US" altLang="zh-CN" sz="36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sz="3600" b="1" dirty="0">
                <a:solidFill>
                  <a:schemeClr val="bg1">
                    <a:lumMod val="85000"/>
                  </a:schemeClr>
                </a:solidFill>
              </a:rPr>
              <a:t>真</a:t>
            </a:r>
          </a:p>
        </p:txBody>
      </p:sp>
    </p:spTree>
    <p:extLst>
      <p:ext uri="{BB962C8B-B14F-4D97-AF65-F5344CB8AC3E}">
        <p14:creationId xmlns:p14="http://schemas.microsoft.com/office/powerpoint/2010/main" val="170140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2B1FB73-C22F-4B03-1D78-F195159732E9}"/>
              </a:ext>
            </a:extLst>
          </p:cNvPr>
          <p:cNvSpPr txBox="1"/>
          <p:nvPr/>
        </p:nvSpPr>
        <p:spPr>
          <a:xfrm>
            <a:off x="2189322" y="2827803"/>
            <a:ext cx="453894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本次分流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EF4956-1B16-6514-4A8F-D5FF987FF359}"/>
              </a:ext>
            </a:extLst>
          </p:cNvPr>
          <p:cNvSpPr txBox="1"/>
          <p:nvPr/>
        </p:nvSpPr>
        <p:spPr>
          <a:xfrm>
            <a:off x="3291662" y="1912509"/>
            <a:ext cx="10175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3B5519-C1B6-5EF5-9B3D-1AFAE4C78D13}"/>
              </a:ext>
            </a:extLst>
          </p:cNvPr>
          <p:cNvSpPr txBox="1"/>
          <p:nvPr/>
        </p:nvSpPr>
        <p:spPr>
          <a:xfrm>
            <a:off x="3291662" y="2790797"/>
            <a:ext cx="10175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30C5A2D6-7788-8B40-8B70-527F5EE37147}"/>
              </a:ext>
            </a:extLst>
          </p:cNvPr>
          <p:cNvSpPr/>
          <p:nvPr/>
        </p:nvSpPr>
        <p:spPr>
          <a:xfrm>
            <a:off x="2740492" y="1912509"/>
            <a:ext cx="453894" cy="3004196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B44068-77D4-8D5D-8CCA-DE634A96A8AB}"/>
              </a:ext>
            </a:extLst>
          </p:cNvPr>
          <p:cNvSpPr txBox="1"/>
          <p:nvPr/>
        </p:nvSpPr>
        <p:spPr>
          <a:xfrm>
            <a:off x="3291662" y="3670117"/>
            <a:ext cx="1017513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0087AB-15E3-F5E0-14B1-809041C1C510}"/>
              </a:ext>
            </a:extLst>
          </p:cNvPr>
          <p:cNvSpPr txBox="1"/>
          <p:nvPr/>
        </p:nvSpPr>
        <p:spPr>
          <a:xfrm>
            <a:off x="3291662" y="4548405"/>
            <a:ext cx="10175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443BEE-8B84-815E-EB88-D78EB4535E32}"/>
              </a:ext>
            </a:extLst>
          </p:cNvPr>
          <p:cNvSpPr/>
          <p:nvPr/>
        </p:nvSpPr>
        <p:spPr>
          <a:xfrm>
            <a:off x="5378824" y="1913541"/>
            <a:ext cx="4433687" cy="124762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CN" altLang="en-US" dirty="0"/>
              <a:t>如果学习一段时间认为自己更适合</a:t>
            </a:r>
            <a:endParaRPr lang="en-US" altLang="zh-CN" dirty="0"/>
          </a:p>
          <a:p>
            <a:pPr lvl="1"/>
            <a:r>
              <a:rPr lang="zh-CN" altLang="en-US" dirty="0"/>
              <a:t>其他某个方向也可以换方向</a:t>
            </a:r>
            <a:endParaRPr lang="en-US" altLang="zh-CN" dirty="0"/>
          </a:p>
          <a:p>
            <a:pPr lvl="1"/>
            <a:r>
              <a:rPr lang="zh-CN" altLang="en-US" dirty="0"/>
              <a:t>但不允许朝三暮四（）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CE6318-9DCD-A381-3E8F-CD5AEA5B88E1}"/>
              </a:ext>
            </a:extLst>
          </p:cNvPr>
          <p:cNvSpPr/>
          <p:nvPr/>
        </p:nvSpPr>
        <p:spPr>
          <a:xfrm>
            <a:off x="5378824" y="3670117"/>
            <a:ext cx="4433687" cy="124762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/>
              <a:t>8.19</a:t>
            </a:r>
            <a:r>
              <a:rPr lang="zh-CN" altLang="en-US" dirty="0"/>
              <a:t>开始以这四个方向分组培训</a:t>
            </a:r>
            <a:endParaRPr lang="en-US" altLang="zh-CN" dirty="0"/>
          </a:p>
          <a:p>
            <a:pPr lvl="1"/>
            <a:r>
              <a:rPr lang="zh-CN" altLang="en-US" dirty="0"/>
              <a:t>鼓励不同方向间多多交流</a:t>
            </a:r>
            <a:endParaRPr lang="en-US" altLang="zh-CN" dirty="0"/>
          </a:p>
          <a:p>
            <a:pPr lvl="1"/>
            <a:r>
              <a:rPr lang="zh-CN" altLang="en-US" dirty="0"/>
              <a:t>如果学有余力鼓励学习其他方向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DDF465-C912-1BBC-ACDA-4D84F96A60DC}"/>
              </a:ext>
            </a:extLst>
          </p:cNvPr>
          <p:cNvSpPr/>
          <p:nvPr/>
        </p:nvSpPr>
        <p:spPr>
          <a:xfrm>
            <a:off x="5378824" y="5426693"/>
            <a:ext cx="4433687" cy="85884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/>
              <a:t>PS :</a:t>
            </a:r>
            <a:r>
              <a:rPr lang="zh-CN" altLang="en-US" dirty="0"/>
              <a:t> 鼓励多与其他组</a:t>
            </a:r>
            <a:r>
              <a:rPr lang="en-US" altLang="zh-CN" dirty="0"/>
              <a:t>(</a:t>
            </a:r>
            <a:r>
              <a:rPr lang="zh-CN" altLang="en-US" dirty="0"/>
              <a:t>视觉</a:t>
            </a:r>
            <a:r>
              <a:rPr lang="en-US" altLang="zh-CN" dirty="0"/>
              <a:t>/</a:t>
            </a:r>
            <a:r>
              <a:rPr lang="zh-CN" altLang="en-US" dirty="0"/>
              <a:t>电控</a:t>
            </a:r>
            <a:r>
              <a:rPr lang="en-US" altLang="zh-CN" dirty="0"/>
              <a:t>/</a:t>
            </a:r>
          </a:p>
          <a:p>
            <a:pPr lvl="1"/>
            <a:r>
              <a:rPr lang="en-US" altLang="zh-CN" dirty="0"/>
              <a:t>       </a:t>
            </a:r>
            <a:r>
              <a:rPr lang="zh-CN" altLang="en-US" dirty="0"/>
              <a:t>机械</a:t>
            </a:r>
            <a:r>
              <a:rPr lang="en-US" altLang="zh-CN" dirty="0"/>
              <a:t>)</a:t>
            </a:r>
            <a:r>
              <a:rPr lang="zh-CN" altLang="en-US" dirty="0"/>
              <a:t>交流</a:t>
            </a:r>
          </a:p>
        </p:txBody>
      </p:sp>
    </p:spTree>
    <p:extLst>
      <p:ext uri="{BB962C8B-B14F-4D97-AF65-F5344CB8AC3E}">
        <p14:creationId xmlns:p14="http://schemas.microsoft.com/office/powerpoint/2010/main" val="35985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TARS-GO标志设计改">
            <a:extLst>
              <a:ext uri="{FF2B5EF4-FFF2-40B4-BE49-F238E27FC236}">
                <a16:creationId xmlns:a16="http://schemas.microsoft.com/office/drawing/2014/main" id="{3E4FAAAD-BF76-A50A-588C-C65ABF5F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9989" y="-70388"/>
            <a:ext cx="9610638" cy="6794616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CBBEBC8-AC69-F0E6-85D8-1241BE3EA0A6}"/>
              </a:ext>
            </a:extLst>
          </p:cNvPr>
          <p:cNvCxnSpPr>
            <a:cxnSpLocks/>
          </p:cNvCxnSpPr>
          <p:nvPr/>
        </p:nvCxnSpPr>
        <p:spPr>
          <a:xfrm>
            <a:off x="7289596" y="1888535"/>
            <a:ext cx="0" cy="2537161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0F952FEF-16DD-9953-C3E1-1C9CB9B57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886" y="1385870"/>
            <a:ext cx="3542489" cy="354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2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42D8AA-5D1A-4B99-3A5E-A20865B3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789" y="1287071"/>
            <a:ext cx="5508272" cy="507339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C8C760-183E-4EEA-92BB-453931EF5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RMUA (ICRA </a:t>
            </a:r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人工智能挑战赛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07E929-C68C-F71D-CC1C-876E1EC7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41" y="1606353"/>
            <a:ext cx="5764994" cy="3969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972C313-AA2E-BAFD-1D98-92DDA3079733}"/>
              </a:ext>
            </a:extLst>
          </p:cNvPr>
          <p:cNvSpPr txBox="1"/>
          <p:nvPr/>
        </p:nvSpPr>
        <p:spPr>
          <a:xfrm>
            <a:off x="2475781" y="5575362"/>
            <a:ext cx="181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RMUA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比赛场地</a:t>
            </a:r>
          </a:p>
        </p:txBody>
      </p:sp>
    </p:spTree>
    <p:extLst>
      <p:ext uri="{BB962C8B-B14F-4D97-AF65-F5344CB8AC3E}">
        <p14:creationId xmlns:p14="http://schemas.microsoft.com/office/powerpoint/2010/main" val="11770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C8C760-183E-4EEA-92BB-453931EF5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RMUA (ICRA </a:t>
            </a:r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人工智能挑战赛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72C313-AA2E-BAFD-1D98-92DDA3079733}"/>
              </a:ext>
            </a:extLst>
          </p:cNvPr>
          <p:cNvSpPr txBox="1"/>
          <p:nvPr/>
        </p:nvSpPr>
        <p:spPr>
          <a:xfrm>
            <a:off x="3214003" y="5478868"/>
            <a:ext cx="133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追击与搜索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550AB7-C38C-2C26-4E91-21D86E62A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2" t="16361" r="18512" b="14991"/>
          <a:stretch/>
        </p:blipFill>
        <p:spPr>
          <a:xfrm>
            <a:off x="7793961" y="2743200"/>
            <a:ext cx="3654736" cy="27356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5674DA-EADD-E4D1-1BBA-79146EB5E629}"/>
              </a:ext>
            </a:extLst>
          </p:cNvPr>
          <p:cNvSpPr txBox="1"/>
          <p:nvPr/>
        </p:nvSpPr>
        <p:spPr>
          <a:xfrm>
            <a:off x="9236016" y="5478868"/>
            <a:ext cx="106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 Robot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4F5377C-EBFA-5F49-4975-5099BE715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0" y="1660135"/>
            <a:ext cx="6778816" cy="3818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6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C8C760-183E-4EEA-92BB-453931EF5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RMUC (</a:t>
            </a:r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超级对抗赛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7CBB9D-56F0-788E-473D-2F6BE409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48" y="1051015"/>
            <a:ext cx="8602368" cy="580698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CABEF77-2509-C39A-0453-F5BBE148F77D}"/>
              </a:ext>
            </a:extLst>
          </p:cNvPr>
          <p:cNvSpPr/>
          <p:nvPr/>
        </p:nvSpPr>
        <p:spPr>
          <a:xfrm>
            <a:off x="2838090" y="4899804"/>
            <a:ext cx="2096219" cy="188055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18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C8C760-183E-4EEA-92BB-453931EF5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RMUC (</a:t>
            </a:r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超级对抗赛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72C313-AA2E-BAFD-1D98-92DDA3079733}"/>
              </a:ext>
            </a:extLst>
          </p:cNvPr>
          <p:cNvSpPr txBox="1"/>
          <p:nvPr/>
        </p:nvSpPr>
        <p:spPr>
          <a:xfrm>
            <a:off x="2475781" y="5426015"/>
            <a:ext cx="181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RMUC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比赛场地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2F69BC-19BF-7BEA-8082-3EF147AE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0" r="5844"/>
          <a:stretch/>
        </p:blipFill>
        <p:spPr>
          <a:xfrm>
            <a:off x="629728" y="1746277"/>
            <a:ext cx="5649864" cy="36797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94A80EC-CE08-27BE-1862-F2D8B087FC76}"/>
              </a:ext>
            </a:extLst>
          </p:cNvPr>
          <p:cNvSpPr txBox="1"/>
          <p:nvPr/>
        </p:nvSpPr>
        <p:spPr>
          <a:xfrm>
            <a:off x="8830757" y="5426015"/>
            <a:ext cx="80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哨兵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5D2147-E074-D994-6616-CAF3B7448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5" r="14350"/>
          <a:stretch/>
        </p:blipFill>
        <p:spPr>
          <a:xfrm>
            <a:off x="7633858" y="2255439"/>
            <a:ext cx="3197158" cy="31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C8C760-183E-4EEA-92BB-453931EF5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RMUL (</a:t>
            </a:r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高校联盟赛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419225-4FC4-9019-B539-DF828641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38" y="1258049"/>
            <a:ext cx="10087210" cy="51068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5F1D176-8A9C-0D72-BDFA-C345020FCC68}"/>
              </a:ext>
            </a:extLst>
          </p:cNvPr>
          <p:cNvSpPr/>
          <p:nvPr/>
        </p:nvSpPr>
        <p:spPr>
          <a:xfrm>
            <a:off x="8954218" y="4192439"/>
            <a:ext cx="2337759" cy="2078965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9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C8C760-183E-4EEA-92BB-453931EF5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RMUL (</a:t>
            </a:r>
            <a:r>
              <a:rPr lang="zh-CN" altLang="en-US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高校联盟赛</a:t>
            </a:r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72C313-AA2E-BAFD-1D98-92DDA3079733}"/>
              </a:ext>
            </a:extLst>
          </p:cNvPr>
          <p:cNvSpPr txBox="1"/>
          <p:nvPr/>
        </p:nvSpPr>
        <p:spPr>
          <a:xfrm>
            <a:off x="2475781" y="5426015"/>
            <a:ext cx="181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RMUL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比赛场地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D09C1F-C748-F026-A0CE-273E048CF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" t="2030" r="2758" b="2030"/>
          <a:stretch/>
        </p:blipFill>
        <p:spPr>
          <a:xfrm>
            <a:off x="517804" y="2527540"/>
            <a:ext cx="6003985" cy="28208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52FF99-A639-4A5B-B7D6-EC283893D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789" y="1770654"/>
            <a:ext cx="4921209" cy="43713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4589F4-7BC2-67DB-4D8A-20FB61C25C2A}"/>
              </a:ext>
            </a:extLst>
          </p:cNvPr>
          <p:cNvSpPr txBox="1"/>
          <p:nvPr/>
        </p:nvSpPr>
        <p:spPr>
          <a:xfrm>
            <a:off x="7366957" y="3937959"/>
            <a:ext cx="1854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(｡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･∀･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ﾉﾞ</a:t>
            </a:r>
          </a:p>
        </p:txBody>
      </p:sp>
    </p:spTree>
    <p:extLst>
      <p:ext uri="{BB962C8B-B14F-4D97-AF65-F5344CB8AC3E}">
        <p14:creationId xmlns:p14="http://schemas.microsoft.com/office/powerpoint/2010/main" val="411819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C8C760-183E-4EEA-92BB-453931EF5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6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RMUS (Sim2Real Challenge)</a:t>
            </a:r>
            <a:endParaRPr lang="zh-CN" altLang="en-US" sz="3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1BF36F-B6EF-6BF5-D289-7661ED4E1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292474"/>
            <a:ext cx="12192000" cy="16506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53E64A-C429-E2D5-A5C9-EE42B0AA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21" y="3184555"/>
            <a:ext cx="10428354" cy="299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3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678</Words>
  <Application>Microsoft Office PowerPoint</Application>
  <PresentationFormat>宽屏</PresentationFormat>
  <Paragraphs>122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等线</vt:lpstr>
      <vt:lpstr>方正粗黑宋简体</vt:lpstr>
      <vt:lpstr>仿宋</vt:lpstr>
      <vt:lpstr>华文楷体</vt:lpstr>
      <vt:lpstr>华文新魏</vt:lpstr>
      <vt:lpstr>宋体</vt:lpstr>
      <vt:lpstr>微软雅黑</vt:lpstr>
      <vt:lpstr>微软雅黑 Light</vt:lpstr>
      <vt:lpstr>印品黑体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天乐</dc:creator>
  <cp:lastModifiedBy>Mu Kevin</cp:lastModifiedBy>
  <cp:revision>30</cp:revision>
  <dcterms:created xsi:type="dcterms:W3CDTF">2022-04-11T04:00:41Z</dcterms:created>
  <dcterms:modified xsi:type="dcterms:W3CDTF">2023-08-13T15:11:33Z</dcterms:modified>
</cp:coreProperties>
</file>